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256" r:id="rId2"/>
    <p:sldId id="284" r:id="rId3"/>
    <p:sldId id="283" r:id="rId4"/>
    <p:sldId id="295" r:id="rId5"/>
    <p:sldId id="294" r:id="rId6"/>
    <p:sldId id="293" r:id="rId7"/>
    <p:sldId id="310" r:id="rId8"/>
    <p:sldId id="302" r:id="rId9"/>
    <p:sldId id="259" r:id="rId10"/>
    <p:sldId id="268" r:id="rId11"/>
    <p:sldId id="269" r:id="rId12"/>
    <p:sldId id="321" r:id="rId13"/>
    <p:sldId id="280" r:id="rId14"/>
    <p:sldId id="287" r:id="rId15"/>
    <p:sldId id="273" r:id="rId16"/>
    <p:sldId id="322" r:id="rId17"/>
    <p:sldId id="291" r:id="rId18"/>
    <p:sldId id="308" r:id="rId19"/>
    <p:sldId id="312" r:id="rId20"/>
    <p:sldId id="304" r:id="rId21"/>
    <p:sldId id="31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29" autoAdjust="0"/>
    <p:restoredTop sz="89408" autoAdjust="0"/>
  </p:normalViewPr>
  <p:slideViewPr>
    <p:cSldViewPr snapToGrid="0" snapToObjects="1">
      <p:cViewPr varScale="1">
        <p:scale>
          <a:sx n="83" d="100"/>
          <a:sy n="83" d="100"/>
        </p:scale>
        <p:origin x="-8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9" d="100"/>
        <a:sy n="11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E320B-DD5B-494E-BC0A-B0569AF51684}" type="datetimeFigureOut">
              <a:rPr lang="en-US" smtClean="0"/>
              <a:t>3/05/18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00FEC0-623C-6E4F-90D0-2979F98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08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6.png>
</file>

<file path=ppt/media/image17.png>
</file>

<file path=ppt/media/image18.jpe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4.png>
</file>

<file path=ppt/media/image5.png>
</file>

<file path=ppt/media/image6.png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AF2290-577F-D24B-BE4D-6F6C2F39E0D4}" type="datetimeFigureOut">
              <a:rPr lang="en-US" smtClean="0"/>
              <a:t>3/05/18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9E8968-E068-6641-9B61-BDA143D925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9495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EarthCube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is-I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2011(end-user workshops)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Initiative </a:t>
            </a:r>
            <a:r>
              <a:rPr lang="is-I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NSF: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Directorate For Geosciences 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(GEO) , </a:t>
            </a:r>
            <a:r>
              <a:rPr lang="pt-B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Division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Advanced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Cyberinfrastructure 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(ACI)</a:t>
            </a:r>
          </a:p>
          <a:p>
            <a:r>
              <a:rPr lang="de-DE" dirty="0" smtClean="0"/>
              <a:t>Goal - </a:t>
            </a:r>
            <a:r>
              <a:rPr lang="de-DE" dirty="0" err="1" smtClean="0"/>
              <a:t>enable</a:t>
            </a:r>
            <a:r>
              <a:rPr lang="de-DE" dirty="0" smtClean="0"/>
              <a:t> </a:t>
            </a:r>
            <a:r>
              <a:rPr lang="de-DE" dirty="0" err="1" smtClean="0"/>
              <a:t>geoscientists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address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challenges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understanding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predicting</a:t>
            </a:r>
            <a:r>
              <a:rPr lang="de-DE" dirty="0" smtClean="0"/>
              <a:t> a </a:t>
            </a:r>
            <a:r>
              <a:rPr lang="de-DE" dirty="0" err="1" smtClean="0"/>
              <a:t>complex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evolving</a:t>
            </a:r>
            <a:r>
              <a:rPr lang="de-DE" dirty="0" smtClean="0"/>
              <a:t> Earth </a:t>
            </a:r>
            <a:r>
              <a:rPr lang="de-DE" dirty="0" err="1" smtClean="0"/>
              <a:t>system</a:t>
            </a:r>
            <a:endParaRPr lang="de-DE" dirty="0" smtClean="0"/>
          </a:p>
          <a:p>
            <a:r>
              <a:rPr lang="de-DE" dirty="0" smtClean="0"/>
              <a:t>2014:</a:t>
            </a:r>
            <a:r>
              <a:rPr lang="de-DE" baseline="0" dirty="0" smtClean="0"/>
              <a:t> </a:t>
            </a:r>
            <a:r>
              <a:rPr lang="de-DE" dirty="0" smtClean="0"/>
              <a:t>Community-­‐</a:t>
            </a:r>
            <a:r>
              <a:rPr lang="de-DE" dirty="0" err="1" smtClean="0"/>
              <a:t>governed</a:t>
            </a:r>
            <a:r>
              <a:rPr lang="de-DE" dirty="0" smtClean="0"/>
              <a:t> </a:t>
            </a:r>
            <a:r>
              <a:rPr lang="de-DE" dirty="0" err="1" smtClean="0"/>
              <a:t>effort</a:t>
            </a:r>
            <a:endParaRPr lang="de-DE" dirty="0" smtClean="0"/>
          </a:p>
          <a:p>
            <a:r>
              <a:rPr lang="de-DE" dirty="0" err="1" smtClean="0"/>
              <a:t>Develop</a:t>
            </a:r>
            <a:r>
              <a:rPr lang="de-DE" dirty="0" smtClean="0"/>
              <a:t> a </a:t>
            </a:r>
            <a:r>
              <a:rPr lang="de-DE" dirty="0" err="1" smtClean="0"/>
              <a:t>common</a:t>
            </a:r>
            <a:r>
              <a:rPr lang="de-DE" dirty="0" smtClean="0"/>
              <a:t> cyberinfrastructure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collect</a:t>
            </a:r>
            <a:r>
              <a:rPr lang="de-DE" dirty="0" smtClean="0"/>
              <a:t>, </a:t>
            </a:r>
            <a:r>
              <a:rPr lang="de-DE" dirty="0" err="1" smtClean="0"/>
              <a:t>access</a:t>
            </a:r>
            <a:r>
              <a:rPr lang="de-DE" dirty="0" smtClean="0"/>
              <a:t>, </a:t>
            </a:r>
            <a:r>
              <a:rPr lang="de-DE" dirty="0" err="1" smtClean="0"/>
              <a:t>analyze</a:t>
            </a:r>
            <a:r>
              <a:rPr lang="de-DE" dirty="0" smtClean="0"/>
              <a:t>, </a:t>
            </a:r>
            <a:r>
              <a:rPr lang="de-DE" dirty="0" err="1" smtClean="0"/>
              <a:t>share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visualize</a:t>
            </a:r>
            <a:r>
              <a:rPr lang="de-DE" baseline="0" dirty="0" smtClean="0"/>
              <a:t> </a:t>
            </a:r>
            <a:endParaRPr lang="de-DE" dirty="0" smtClean="0"/>
          </a:p>
          <a:p>
            <a:r>
              <a:rPr lang="de-DE" dirty="0" smtClean="0"/>
              <a:t>All </a:t>
            </a:r>
            <a:r>
              <a:rPr lang="de-DE" dirty="0" err="1" smtClean="0"/>
              <a:t>forms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resources</a:t>
            </a:r>
            <a:r>
              <a:rPr lang="de-DE" dirty="0" smtClean="0"/>
              <a:t>, </a:t>
            </a:r>
            <a:r>
              <a:rPr lang="de-DE" dirty="0" err="1" smtClean="0"/>
              <a:t>using</a:t>
            </a:r>
            <a:r>
              <a:rPr lang="de-DE" dirty="0" smtClean="0"/>
              <a:t> </a:t>
            </a:r>
            <a:r>
              <a:rPr lang="de-DE" dirty="0" err="1" smtClean="0"/>
              <a:t>advanced</a:t>
            </a:r>
            <a:r>
              <a:rPr lang="de-DE" dirty="0" smtClean="0"/>
              <a:t> </a:t>
            </a:r>
            <a:r>
              <a:rPr lang="de-DE" dirty="0" err="1" smtClean="0"/>
              <a:t>technological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computational</a:t>
            </a:r>
            <a:r>
              <a:rPr lang="de-DE" dirty="0" smtClean="0"/>
              <a:t> </a:t>
            </a:r>
            <a:r>
              <a:rPr lang="de-DE" dirty="0" err="1" smtClean="0"/>
              <a:t>capabilities</a:t>
            </a:r>
            <a:r>
              <a:rPr lang="de-DE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7121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Onboard people,</a:t>
            </a:r>
            <a:r>
              <a:rPr lang="en-US" baseline="0" dirty="0" smtClean="0"/>
              <a:t> set up safe space for trust, transparency = communicate about alignments in research interests, collaborations – research products (pubs, talks, new models, data sets,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), co-create – proposal with next hypotheses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12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 working</a:t>
            </a:r>
            <a:r>
              <a:rPr lang="en-US" baseline="0" dirty="0" smtClean="0"/>
              <a:t> group! Use cases, feedback, iterative development, delivery</a:t>
            </a:r>
          </a:p>
          <a:p>
            <a:r>
              <a:rPr lang="en-US" baseline="0" dirty="0" err="1" smtClean="0"/>
              <a:t>Prev</a:t>
            </a:r>
            <a:r>
              <a:rPr lang="en-US" baseline="0" dirty="0" smtClean="0"/>
              <a:t> slide w/ goals = organizational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940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 role</a:t>
            </a:r>
            <a:r>
              <a:rPr lang="en-US" baseline="0" dirty="0" smtClean="0"/>
              <a:t> – run online platforms for convo and feedback, </a:t>
            </a:r>
            <a:r>
              <a:rPr lang="en-US" baseline="0" dirty="0" err="1" smtClean="0"/>
              <a:t>townhalls</a:t>
            </a:r>
            <a:r>
              <a:rPr lang="en-US" baseline="0" dirty="0" smtClean="0"/>
              <a:t> at conferences – then translate to CI developers for implementation</a:t>
            </a:r>
          </a:p>
          <a:p>
            <a:r>
              <a:rPr lang="en-US" baseline="0" dirty="0" smtClean="0"/>
              <a:t>Talk story – translating the concept of Cruise, Station, Cast, Bottle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471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761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396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Chemistry: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british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oceanography data center, supported by NERC (natural environment research council)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Evan (NCBI / NIST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standards)</a:t>
            </a:r>
          </a:p>
          <a:p>
            <a:pPr lvl="0" rtl="0" fontAlgn="base"/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ChEBI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  <a:r>
              <a:rPr lang="en-US" dirty="0" smtClean="0"/>
              <a:t>Chemical Entities of Biological Interest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 rtl="0" fontAlgn="base"/>
            <a:endParaRPr lang="en-US" dirty="0" smtClean="0"/>
          </a:p>
          <a:p>
            <a:r>
              <a:rPr lang="en-US" dirty="0" smtClean="0"/>
              <a:t>Bermuda Atlantic</a:t>
            </a:r>
            <a:r>
              <a:rPr lang="en-US" baseline="0" dirty="0" smtClean="0"/>
              <a:t> Time-series Study - </a:t>
            </a:r>
            <a:r>
              <a:rPr lang="en-US" dirty="0" smtClean="0"/>
              <a:t>BATS:  1988 (</a:t>
            </a:r>
            <a:r>
              <a:rPr lang="en-US" dirty="0" err="1" smtClean="0"/>
              <a:t>Hydrostation</a:t>
            </a:r>
            <a:r>
              <a:rPr lang="en-US" dirty="0" smtClean="0"/>
              <a:t> S </a:t>
            </a:r>
            <a:r>
              <a:rPr lang="mr-IN" dirty="0" smtClean="0"/>
              <a:t>–</a:t>
            </a:r>
            <a:r>
              <a:rPr lang="en-US" dirty="0" smtClean="0"/>
              <a:t> 1955)  Nick</a:t>
            </a:r>
            <a:r>
              <a:rPr lang="en-US" baseline="0" dirty="0" smtClean="0"/>
              <a:t> Bates, Rod Johnson, Mike Lomas</a:t>
            </a:r>
            <a:endParaRPr lang="en-US" dirty="0" smtClean="0"/>
          </a:p>
          <a:p>
            <a:r>
              <a:rPr lang="en-US" dirty="0" smtClean="0"/>
              <a:t>Several other projects within</a:t>
            </a:r>
            <a:r>
              <a:rPr lang="en-US" baseline="0" dirty="0" smtClean="0"/>
              <a:t> the BATS: </a:t>
            </a:r>
          </a:p>
          <a:p>
            <a:r>
              <a:rPr lang="en-US" baseline="0" dirty="0" smtClean="0"/>
              <a:t>Carbon cycling</a:t>
            </a:r>
          </a:p>
          <a:p>
            <a:r>
              <a:rPr lang="en-US" baseline="0" dirty="0" smtClean="0"/>
              <a:t>Production</a:t>
            </a:r>
          </a:p>
          <a:p>
            <a:r>
              <a:rPr lang="en-US" baseline="0" dirty="0" smtClean="0"/>
              <a:t>Particle flux</a:t>
            </a:r>
          </a:p>
          <a:p>
            <a:r>
              <a:rPr lang="en-US" baseline="0" dirty="0" smtClean="0"/>
              <a:t>Community structure </a:t>
            </a:r>
            <a:r>
              <a:rPr lang="mr-IN" baseline="0" dirty="0" smtClean="0"/>
              <a:t>–</a:t>
            </a:r>
            <a:r>
              <a:rPr lang="en-US" baseline="0" dirty="0" smtClean="0"/>
              <a:t> genetic, phylogenetic diversity, abundance</a:t>
            </a:r>
          </a:p>
          <a:p>
            <a:r>
              <a:rPr lang="en-US" baseline="0" dirty="0" smtClean="0"/>
              <a:t>Microbial assimilation</a:t>
            </a:r>
          </a:p>
          <a:p>
            <a:r>
              <a:rPr lang="en-US" baseline="0" dirty="0" smtClean="0"/>
              <a:t>Carbonate system dynamics</a:t>
            </a:r>
          </a:p>
          <a:p>
            <a:endParaRPr lang="en-US" dirty="0" smtClean="0"/>
          </a:p>
          <a:p>
            <a:r>
              <a:rPr lang="en-US" dirty="0" smtClean="0"/>
              <a:t>Hawaii Ocean Time-series - HOT:  1988</a:t>
            </a:r>
          </a:p>
          <a:p>
            <a:r>
              <a:rPr lang="en-US" dirty="0" smtClean="0"/>
              <a:t>Transport studies</a:t>
            </a:r>
          </a:p>
          <a:p>
            <a:r>
              <a:rPr lang="en-US" dirty="0" smtClean="0"/>
              <a:t>Microbial</a:t>
            </a:r>
            <a:r>
              <a:rPr lang="en-US" baseline="0" dirty="0" smtClean="0"/>
              <a:t> ecological studies</a:t>
            </a:r>
          </a:p>
          <a:p>
            <a:r>
              <a:rPr lang="en-US" baseline="0" dirty="0" smtClean="0"/>
              <a:t>Microbial loop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A07A6-34D8-4E10-9EC4-EA920B35499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629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Contextual metadata search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Will expand to distant algorithm w/ confidence interval around inferred contextual data (currents, ocean models,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00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b="1" dirty="0" smtClean="0"/>
              <a:t>Culture is what happens when you are not there.” – Rex Miller</a:t>
            </a:r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gomindshift.com</a:t>
            </a:r>
            <a:r>
              <a:rPr lang="en-US" baseline="0" dirty="0" smtClean="0"/>
              <a:t>/general/your-shadow-culture-eats-strategy-for-breakfast/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04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Your</a:t>
            </a:r>
            <a:r>
              <a:rPr lang="en-US" baseline="0" dirty="0" smtClean="0"/>
              <a:t> </a:t>
            </a:r>
            <a:r>
              <a:rPr lang="en-US" dirty="0" smtClean="0"/>
              <a:t>Standards/QC</a:t>
            </a:r>
            <a:r>
              <a:rPr lang="en-US" baseline="0" dirty="0"/>
              <a:t> </a:t>
            </a:r>
            <a:r>
              <a:rPr lang="en-US" baseline="0" dirty="0" smtClean="0"/>
              <a:t>– more important to have prior to data integration, domain specific challenges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File types and data streams – discrete, continuous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 smtClean="0"/>
              <a:t>Context - metadata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A07A6-34D8-4E10-9EC4-EA920B3549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Putting</a:t>
            </a:r>
            <a:r>
              <a:rPr lang="en-US" baseline="0" dirty="0" smtClean="0"/>
              <a:t> the ship back on course</a:t>
            </a:r>
            <a:r>
              <a:rPr lang="is-IS" baseline="0" dirty="0" smtClean="0"/>
              <a:t>…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Standards/QC</a:t>
            </a:r>
            <a:r>
              <a:rPr lang="en-US" baseline="0" dirty="0"/>
              <a:t> </a:t>
            </a:r>
            <a:r>
              <a:rPr lang="en-US" baseline="0" dirty="0" smtClean="0"/>
              <a:t>– more important to have prior to data integration, domain specific challenges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 smtClean="0"/>
              <a:t>Context for interactions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A07A6-34D8-4E10-9EC4-EA920B3549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r>
              <a:rPr lang="en-US" baseline="0" dirty="0" smtClean="0"/>
              <a:t>s for building an engaged community</a:t>
            </a:r>
            <a:endParaRPr lang="en-US" dirty="0" smtClean="0"/>
          </a:p>
          <a:p>
            <a:r>
              <a:rPr lang="en-US" dirty="0" smtClean="0"/>
              <a:t>Open</a:t>
            </a:r>
            <a:r>
              <a:rPr lang="en-US" baseline="0" dirty="0" smtClean="0"/>
              <a:t> science, open data, data management best practices, standards, ontology, etc. </a:t>
            </a:r>
          </a:p>
          <a:p>
            <a:r>
              <a:rPr lang="en-US" baseline="0" dirty="0" smtClean="0"/>
              <a:t>Code of conduct – transparency, ownership/authorship,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743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way</a:t>
            </a:r>
            <a:r>
              <a:rPr lang="en-US" baseline="0" dirty="0" smtClean="0"/>
              <a:t> to visualize these goals – nice thing about online platforms is these behavior changes can be quantified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E8968-E068-6641-9B61-BDA143D9250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7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>
                <a:latin typeface="Calibri"/>
                <a:cs typeface="Calibri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Calibri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F60A5DA-1188-9049-9C5E-5BD1539CECCF}" type="datetime1">
              <a:rPr lang="en-AU" smtClean="0"/>
              <a:t>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788EC5F-1A45-F549-82AC-E2BE361D8478}" type="datetime1">
              <a:rPr lang="en-AU" smtClean="0"/>
              <a:t>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765517-8499-E14B-A022-457BB702E8EF}" type="datetime1">
              <a:rPr lang="en-AU" smtClean="0"/>
              <a:t>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7E5249F-A767-E240-88F8-605FE43A491F}" type="datetime1">
              <a:rPr lang="en-AU" smtClean="0"/>
              <a:t>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068A722-785A-9547-BACD-D8FAA134B4A7}" type="datetime1">
              <a:rPr lang="en-AU" smtClean="0"/>
              <a:t>3/05/18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B167F3B-1595-2746-BBED-01B163017013}" type="datetime1">
              <a:rPr lang="en-AU" smtClean="0"/>
              <a:t>3/05/18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3DE23F-5000-764C-9759-5B8846234170}" type="datetime1">
              <a:rPr lang="en-AU" smtClean="0"/>
              <a:t>3/05/18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A37065A-553A-C94C-8444-C723AB92FC05}" type="datetime1">
              <a:rPr lang="en-AU" smtClean="0"/>
              <a:t>3/05/18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490B38-9845-1542-884C-A228239A4169}" type="datetime1">
              <a:rPr lang="en-AU" smtClean="0"/>
              <a:t>3/05/18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469912-E324-C641-8D70-BAC15AB8F7C1}" type="datetime1">
              <a:rPr lang="en-AU" smtClean="0"/>
              <a:t>3/05/18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89091"/>
            <a:ext cx="8229600" cy="8269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8890"/>
            <a:ext cx="8229600" cy="5122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fld id="{E3A48B42-B794-3E41-8F66-EFEE1CE3B16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accent5">
              <a:lumMod val="40000"/>
              <a:lumOff val="60000"/>
            </a:schemeClr>
          </a:solidFill>
          <a:latin typeface="Calibri"/>
          <a:ea typeface="+mj-ea"/>
          <a:cs typeface="Calibri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accent5">
              <a:lumMod val="20000"/>
              <a:lumOff val="80000"/>
            </a:schemeClr>
          </a:solidFill>
          <a:latin typeface="Calibri"/>
          <a:ea typeface="+mn-ea"/>
          <a:cs typeface="Calibri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accent5">
              <a:lumMod val="20000"/>
              <a:lumOff val="80000"/>
            </a:schemeClr>
          </a:solidFill>
          <a:latin typeface="Calibri"/>
          <a:ea typeface="+mn-ea"/>
          <a:cs typeface="Calibri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accent5">
              <a:lumMod val="20000"/>
              <a:lumOff val="80000"/>
            </a:schemeClr>
          </a:solidFill>
          <a:latin typeface="Calibri"/>
          <a:ea typeface="+mn-ea"/>
          <a:cs typeface="Calibri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accent5">
              <a:lumMod val="20000"/>
              <a:lumOff val="80000"/>
            </a:schemeClr>
          </a:solidFill>
          <a:latin typeface="Calibri"/>
          <a:ea typeface="+mn-ea"/>
          <a:cs typeface="Calibri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accent5">
              <a:lumMod val="20000"/>
              <a:lumOff val="80000"/>
            </a:schemeClr>
          </a:solidFill>
          <a:latin typeface="Calibri"/>
          <a:ea typeface="+mn-ea"/>
          <a:cs typeface="Calibri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JPG"/><Relationship Id="rId5" Type="http://schemas.openxmlformats.org/officeDocument/2006/relationships/image" Target="../media/image20.png"/><Relationship Id="rId6" Type="http://schemas.openxmlformats.org/officeDocument/2006/relationships/image" Target="../media/image3.jpg"/><Relationship Id="rId7" Type="http://schemas.openxmlformats.org/officeDocument/2006/relationships/image" Target="../media/image25.emf"/><Relationship Id="rId8" Type="http://schemas.openxmlformats.org/officeDocument/2006/relationships/image" Target="../media/image2.png"/><Relationship Id="rId9" Type="http://schemas.openxmlformats.org/officeDocument/2006/relationships/image" Target="../media/image26.png"/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34.jpg"/><Relationship Id="rId7" Type="http://schemas.openxmlformats.org/officeDocument/2006/relationships/image" Target="../media/image23.png"/><Relationship Id="rId8" Type="http://schemas.openxmlformats.org/officeDocument/2006/relationships/image" Target="../media/image29.png"/><Relationship Id="rId9" Type="http://schemas.openxmlformats.org/officeDocument/2006/relationships/image" Target="../media/image16.png"/><Relationship Id="rId10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jpg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8.tiff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3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jpe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emf"/><Relationship Id="rId9" Type="http://schemas.openxmlformats.org/officeDocument/2006/relationships/image" Target="../media/image6.png"/><Relationship Id="rId10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emf"/><Relationship Id="rId5" Type="http://schemas.openxmlformats.org/officeDocument/2006/relationships/image" Target="../media/image6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jpeg"/><Relationship Id="rId5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569" y="2362775"/>
            <a:ext cx="8625850" cy="1470025"/>
          </a:xfrm>
        </p:spPr>
        <p:txBody>
          <a:bodyPr anchor="ctr">
            <a:normAutofit fontScale="90000"/>
          </a:bodyPr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Data integration and </a:t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community engagement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4045" y="3876440"/>
            <a:ext cx="7163545" cy="1235113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EarthCube</a:t>
            </a:r>
            <a:r>
              <a:rPr lang="en-US" sz="3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: Planet Microbe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0" y="5467813"/>
            <a:ext cx="9143999" cy="1390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2"/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Calibri"/>
                <a:ea typeface="+mn-ea"/>
                <a:cs typeface="Calibri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alibri"/>
                <a:ea typeface="+mn-ea"/>
                <a:cs typeface="Calibri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/>
                <a:ea typeface="+mn-ea"/>
                <a:cs typeface="Calibri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/>
                <a:ea typeface="+mn-ea"/>
                <a:cs typeface="Calibri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 smtClean="0"/>
              <a:t>Elisha M Wood-Charlson, PhD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University of Hawai‘i at Mānoa</a:t>
            </a:r>
          </a:p>
          <a:p>
            <a:pPr algn="l">
              <a:lnSpc>
                <a:spcPct val="100000"/>
              </a:lnSpc>
            </a:pPr>
            <a:r>
              <a:rPr lang="en-US" sz="24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@</a:t>
            </a:r>
            <a:r>
              <a:rPr lang="en-US" sz="2400" dirty="0" err="1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ElishaMariePhD</a:t>
            </a:r>
            <a:r>
              <a:rPr lang="en-US" sz="24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				 	      @</a:t>
            </a:r>
            <a:r>
              <a:rPr lang="en-US" sz="2400" dirty="0" err="1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PlanetMicrobe</a:t>
            </a:r>
            <a:endParaRPr lang="en-US" sz="2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Picture 4" descr="nsf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1" y="272009"/>
            <a:ext cx="1532073" cy="1533483"/>
          </a:xfrm>
          <a:prstGeom prst="rect">
            <a:avLst/>
          </a:prstGeom>
        </p:spPr>
      </p:pic>
      <p:pic>
        <p:nvPicPr>
          <p:cNvPr id="6" name="Picture 5" descr="EC_horizonta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843"/>
          <a:stretch/>
        </p:blipFill>
        <p:spPr>
          <a:xfrm>
            <a:off x="139734" y="4610671"/>
            <a:ext cx="1883301" cy="1504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7570572" y="4743564"/>
            <a:ext cx="1318846" cy="1371600"/>
            <a:chOff x="3581400" y="1905000"/>
            <a:chExt cx="1905000" cy="1981200"/>
          </a:xfrm>
        </p:grpSpPr>
        <p:sp>
          <p:nvSpPr>
            <p:cNvPr id="8" name="Rounded Rectangle 7"/>
            <p:cNvSpPr/>
            <p:nvPr/>
          </p:nvSpPr>
          <p:spPr>
            <a:xfrm>
              <a:off x="3581400" y="1905000"/>
              <a:ext cx="1905000" cy="1981200"/>
            </a:xfrm>
            <a:prstGeom prst="round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PMlogo_400x4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00" y="2057400"/>
              <a:ext cx="1701800" cy="1701800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6331" y="605305"/>
            <a:ext cx="2633087" cy="71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00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Challenges for </a:t>
            </a:r>
            <a:r>
              <a:rPr lang="en-US" sz="4400" dirty="0" smtClean="0">
                <a:solidFill>
                  <a:schemeClr val="accent6"/>
                </a:solidFill>
              </a:rPr>
              <a:t>data</a:t>
            </a:r>
            <a:r>
              <a:rPr lang="en-US" sz="4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integration</a:t>
            </a:r>
            <a:endParaRPr lang="en-US" sz="4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392" y="990599"/>
            <a:ext cx="8229600" cy="534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Core variables 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Context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Ontology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Data sharing, open science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931" y="1348431"/>
            <a:ext cx="2447904" cy="233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006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Challenges for </a:t>
            </a:r>
            <a:r>
              <a:rPr lang="is-IS" dirty="0" smtClean="0">
                <a:solidFill>
                  <a:srgbClr val="FFFF00"/>
                </a:solidFill>
              </a:rPr>
              <a:t>cultural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integration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392" y="990600"/>
            <a:ext cx="4953000" cy="3542109"/>
          </a:xfrm>
        </p:spPr>
        <p:txBody>
          <a:bodyPr/>
          <a:lstStyle/>
          <a:p>
            <a:r>
              <a:rPr lang="en-US" dirty="0" smtClean="0">
                <a:solidFill>
                  <a:srgbClr val="CC5439"/>
                </a:solidFill>
              </a:rPr>
              <a:t>Core variables </a:t>
            </a:r>
          </a:p>
          <a:p>
            <a:r>
              <a:rPr lang="en-US" dirty="0" smtClean="0">
                <a:solidFill>
                  <a:srgbClr val="CC5439"/>
                </a:solidFill>
              </a:rPr>
              <a:t>Context</a:t>
            </a:r>
          </a:p>
          <a:p>
            <a:r>
              <a:rPr lang="en-US" dirty="0" smtClean="0">
                <a:solidFill>
                  <a:srgbClr val="CC5439"/>
                </a:solidFill>
              </a:rPr>
              <a:t>Ontology</a:t>
            </a:r>
          </a:p>
          <a:p>
            <a:r>
              <a:rPr lang="en-US" dirty="0" smtClean="0">
                <a:solidFill>
                  <a:srgbClr val="CC5439"/>
                </a:solidFill>
              </a:rPr>
              <a:t>Data sharing, open science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0586" y="4762378"/>
            <a:ext cx="8413080" cy="1077218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3200" dirty="0">
                <a:ln w="3175" cmpd="sng">
                  <a:noFill/>
                  <a:prstDash val="solid"/>
                </a:ln>
                <a:solidFill>
                  <a:srgbClr val="E7EED6"/>
                </a:solidFill>
                <a:latin typeface="Calibri"/>
                <a:cs typeface="Calibri"/>
              </a:rPr>
              <a:t>At the end of the day, it is not </a:t>
            </a:r>
            <a:r>
              <a:rPr lang="en-US" sz="3200" dirty="0" smtClean="0">
                <a:ln w="3175" cmpd="sng">
                  <a:noFill/>
                  <a:prstDash val="solid"/>
                </a:ln>
                <a:solidFill>
                  <a:srgbClr val="E7EED6"/>
                </a:solidFill>
                <a:latin typeface="Calibri"/>
                <a:cs typeface="Calibri"/>
              </a:rPr>
              <a:t>really about data</a:t>
            </a:r>
            <a:r>
              <a:rPr lang="is-IS" sz="3200" dirty="0">
                <a:ln w="3175" cmpd="sng">
                  <a:noFill/>
                  <a:prstDash val="solid"/>
                </a:ln>
                <a:solidFill>
                  <a:srgbClr val="E7EED6"/>
                </a:solidFill>
                <a:latin typeface="Calibri"/>
                <a:cs typeface="Calibri"/>
              </a:rPr>
              <a:t>…</a:t>
            </a:r>
          </a:p>
          <a:p>
            <a:pPr algn="ctr"/>
            <a:r>
              <a:rPr lang="en-US" sz="3200" dirty="0">
                <a:ln w="3175" cmpd="sng">
                  <a:noFill/>
                  <a:prstDash val="solid"/>
                </a:ln>
                <a:solidFill>
                  <a:srgbClr val="E7EED6"/>
                </a:solidFill>
                <a:latin typeface="Calibri"/>
                <a:cs typeface="Calibri"/>
              </a:rPr>
              <a:t>I</a:t>
            </a:r>
            <a:r>
              <a:rPr lang="is-IS" sz="3200" dirty="0">
                <a:ln w="3175" cmpd="sng">
                  <a:noFill/>
                  <a:prstDash val="solid"/>
                </a:ln>
                <a:solidFill>
                  <a:srgbClr val="E7EED6"/>
                </a:solidFill>
                <a:latin typeface="Calibri"/>
                <a:cs typeface="Calibri"/>
              </a:rPr>
              <a:t>t is </a:t>
            </a:r>
            <a:r>
              <a:rPr lang="is-IS" sz="3200" dirty="0" smtClean="0">
                <a:ln w="3175" cmpd="sng">
                  <a:noFill/>
                  <a:prstDash val="solid"/>
                </a:ln>
                <a:solidFill>
                  <a:srgbClr val="E7EED6"/>
                </a:solidFill>
                <a:latin typeface="Calibri"/>
                <a:cs typeface="Calibri"/>
              </a:rPr>
              <a:t>about </a:t>
            </a:r>
            <a:r>
              <a:rPr lang="is-IS" sz="3200" b="1" dirty="0" smtClean="0">
                <a:ln w="3175" cmpd="sng">
                  <a:solidFill>
                    <a:schemeClr val="tx1"/>
                  </a:solidFill>
                  <a:prstDash val="solid"/>
                </a:ln>
                <a:solidFill>
                  <a:srgbClr val="E7EED6"/>
                </a:solidFill>
                <a:latin typeface="Calibri"/>
                <a:cs typeface="Calibri"/>
              </a:rPr>
              <a:t>COMMUNITY</a:t>
            </a:r>
            <a:endParaRPr lang="en-US" sz="3200" b="1" dirty="0">
              <a:ln w="3175" cmpd="sng">
                <a:solidFill>
                  <a:schemeClr val="tx1"/>
                </a:solidFill>
                <a:prstDash val="solid"/>
              </a:ln>
              <a:solidFill>
                <a:srgbClr val="E7EED6"/>
              </a:solidFill>
              <a:latin typeface="Calibri"/>
              <a:cs typeface="Calibri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206619" y="1170408"/>
            <a:ext cx="3915229" cy="33623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FF00"/>
                </a:solidFill>
              </a:rPr>
              <a:t>Core values </a:t>
            </a:r>
          </a:p>
          <a:p>
            <a:pPr marL="0" indent="0">
              <a:buNone/>
            </a:pPr>
            <a:endParaRPr lang="en-US" sz="1400" dirty="0" smtClean="0">
              <a:solidFill>
                <a:srgbClr val="FFFF00"/>
              </a:solidFill>
            </a:endParaRPr>
          </a:p>
          <a:p>
            <a:r>
              <a:rPr lang="en-US" dirty="0" smtClean="0">
                <a:solidFill>
                  <a:srgbClr val="FFFF00"/>
                </a:solidFill>
              </a:rPr>
              <a:t>Context</a:t>
            </a:r>
          </a:p>
          <a:p>
            <a:pPr marL="0" indent="0">
              <a:buNone/>
            </a:pPr>
            <a:endParaRPr lang="en-US" sz="1400" dirty="0" smtClean="0">
              <a:solidFill>
                <a:srgbClr val="FFFF00"/>
              </a:solidFill>
            </a:endParaRPr>
          </a:p>
          <a:p>
            <a:r>
              <a:rPr lang="en-US" dirty="0" smtClean="0">
                <a:solidFill>
                  <a:srgbClr val="FFFF00"/>
                </a:solidFill>
              </a:rPr>
              <a:t>Shared vocabulary</a:t>
            </a:r>
          </a:p>
          <a:p>
            <a:pPr marL="0" indent="0">
              <a:buNone/>
            </a:pPr>
            <a:endParaRPr lang="en-US" sz="1400" dirty="0" smtClean="0">
              <a:solidFill>
                <a:srgbClr val="FFFF00"/>
              </a:solidFill>
            </a:endParaRPr>
          </a:p>
          <a:p>
            <a:r>
              <a:rPr lang="en-US" dirty="0" smtClean="0">
                <a:solidFill>
                  <a:srgbClr val="FFFF00"/>
                </a:solidFill>
              </a:rPr>
              <a:t>Trust, transparency</a:t>
            </a:r>
          </a:p>
        </p:txBody>
      </p:sp>
    </p:spTree>
    <p:extLst>
      <p:ext uri="{BB962C8B-B14F-4D97-AF65-F5344CB8AC3E}">
        <p14:creationId xmlns:p14="http://schemas.microsoft.com/office/powerpoint/2010/main" val="1524718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Community Engagement </a:t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(in an online data platform world)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12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93" y="1732430"/>
            <a:ext cx="3090450" cy="834861"/>
          </a:xfrm>
          <a:prstGeom prst="rect">
            <a:avLst/>
          </a:prstGeom>
        </p:spPr>
      </p:pic>
      <p:pic>
        <p:nvPicPr>
          <p:cNvPr id="13" name="Picture 12" descr="Screenshot 2018-03-31 08.22.3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" t="10476" r="4068" b="15053"/>
          <a:stretch/>
        </p:blipFill>
        <p:spPr>
          <a:xfrm>
            <a:off x="114793" y="2678252"/>
            <a:ext cx="3279695" cy="690424"/>
          </a:xfrm>
          <a:prstGeom prst="rect">
            <a:avLst/>
          </a:prstGeom>
        </p:spPr>
      </p:pic>
      <p:pic>
        <p:nvPicPr>
          <p:cNvPr id="14" name="Picture 13" descr="Go CEFP!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49"/>
          <a:stretch/>
        </p:blipFill>
        <p:spPr>
          <a:xfrm>
            <a:off x="114792" y="3527438"/>
            <a:ext cx="3279695" cy="28289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4396" y="1551726"/>
            <a:ext cx="2357156" cy="225305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16" name="Group 15"/>
          <p:cNvGrpSpPr>
            <a:grpSpLocks noChangeAspect="1"/>
          </p:cNvGrpSpPr>
          <p:nvPr/>
        </p:nvGrpSpPr>
        <p:grpSpPr>
          <a:xfrm>
            <a:off x="3547817" y="3368676"/>
            <a:ext cx="1465367" cy="1465367"/>
            <a:chOff x="3581400" y="1905000"/>
            <a:chExt cx="1905000" cy="1981200"/>
          </a:xfrm>
        </p:grpSpPr>
        <p:sp>
          <p:nvSpPr>
            <p:cNvPr id="17" name="Rounded Rectangle 16"/>
            <p:cNvSpPr/>
            <p:nvPr/>
          </p:nvSpPr>
          <p:spPr>
            <a:xfrm>
              <a:off x="3581400" y="1905000"/>
              <a:ext cx="1905000" cy="1981200"/>
            </a:xfrm>
            <a:prstGeom prst="round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PMlogo_400x400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00" y="2057400"/>
              <a:ext cx="1701800" cy="1701800"/>
            </a:xfrm>
            <a:prstGeom prst="rect">
              <a:avLst/>
            </a:prstGeom>
          </p:spPr>
        </p:pic>
      </p:grpSp>
      <p:pic>
        <p:nvPicPr>
          <p:cNvPr id="19" name="Picture 18" descr="nsf1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552" y="1717038"/>
            <a:ext cx="1922428" cy="1922428"/>
          </a:xfrm>
          <a:prstGeom prst="rect">
            <a:avLst/>
          </a:prstGeom>
        </p:spPr>
      </p:pic>
      <p:pic>
        <p:nvPicPr>
          <p:cNvPr id="20" name="Picture 19" descr="EC_horizontal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926" y="3802912"/>
            <a:ext cx="3292304" cy="10311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61981" y="1854821"/>
            <a:ext cx="1373017" cy="1373017"/>
          </a:xfrm>
          <a:prstGeom prst="rect">
            <a:avLst/>
          </a:prstGeom>
        </p:spPr>
      </p:pic>
      <p:pic>
        <p:nvPicPr>
          <p:cNvPr id="5" name="Picture 4" descr="NMDC_banner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738" y="4956175"/>
            <a:ext cx="4433782" cy="14001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03364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Science community engagement</a:t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(my $0.02)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8890"/>
            <a:ext cx="8132709" cy="53412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i="1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G</a:t>
            </a:r>
            <a:r>
              <a:rPr lang="en-US" sz="4000" b="1" i="1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oals</a:t>
            </a:r>
          </a:p>
          <a:p>
            <a:r>
              <a:rPr lang="en-US" sz="3600" dirty="0" smtClean="0"/>
              <a:t>Enable communication &amp; collaboration</a:t>
            </a:r>
          </a:p>
          <a:p>
            <a:r>
              <a:rPr lang="en-US" sz="3600" dirty="0" smtClean="0"/>
              <a:t>Enhance knowledge transfer &amp; discovery</a:t>
            </a:r>
            <a:endParaRPr lang="en-US" sz="3600" dirty="0"/>
          </a:p>
          <a:p>
            <a:r>
              <a:rPr lang="en-US" sz="3600" dirty="0" smtClean="0"/>
              <a:t>Develop shared ownership, trust</a:t>
            </a:r>
            <a:endParaRPr lang="en-US" sz="3600" dirty="0"/>
          </a:p>
          <a:p>
            <a:r>
              <a:rPr lang="en-US" sz="3600" i="1" dirty="0" smtClean="0"/>
              <a:t>Normalize desired behaviors</a:t>
            </a:r>
            <a:endParaRPr lang="en-US" sz="36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47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Science community 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engagement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14</a:t>
            </a:fld>
            <a:endParaRPr lang="en-US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742779" y="2293883"/>
            <a:ext cx="2870603" cy="2815369"/>
            <a:chOff x="1097280" y="2996413"/>
            <a:chExt cx="2145676" cy="2104391"/>
          </a:xfrm>
        </p:grpSpPr>
        <p:cxnSp>
          <p:nvCxnSpPr>
            <p:cNvPr id="6" name="Straight Connector 5"/>
            <p:cNvCxnSpPr>
              <a:stCxn id="14" idx="6"/>
              <a:endCxn id="22" idx="6"/>
            </p:cNvCxnSpPr>
            <p:nvPr/>
          </p:nvCxnSpPr>
          <p:spPr>
            <a:xfrm flipV="1">
              <a:off x="1380801" y="4048992"/>
              <a:ext cx="647555" cy="7019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>
              <a:stCxn id="22" idx="2"/>
              <a:endCxn id="19" idx="6"/>
            </p:cNvCxnSpPr>
            <p:nvPr/>
          </p:nvCxnSpPr>
          <p:spPr>
            <a:xfrm>
              <a:off x="2311877" y="4048992"/>
              <a:ext cx="647558" cy="5556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>
              <a:stCxn id="15" idx="7"/>
              <a:endCxn id="22" idx="7"/>
            </p:cNvCxnSpPr>
            <p:nvPr/>
          </p:nvCxnSpPr>
          <p:spPr>
            <a:xfrm flipV="1">
              <a:off x="1623376" y="4149232"/>
              <a:ext cx="446501" cy="426051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>
              <a:stCxn id="17" idx="0"/>
              <a:endCxn id="22" idx="0"/>
            </p:cNvCxnSpPr>
            <p:nvPr/>
          </p:nvCxnSpPr>
          <p:spPr>
            <a:xfrm flipH="1" flipV="1">
              <a:off x="2170116" y="4190753"/>
              <a:ext cx="2" cy="626530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22" idx="4"/>
              <a:endCxn id="18" idx="4"/>
            </p:cNvCxnSpPr>
            <p:nvPr/>
          </p:nvCxnSpPr>
          <p:spPr>
            <a:xfrm flipV="1">
              <a:off x="2170116" y="3279934"/>
              <a:ext cx="0" cy="627298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22" idx="3"/>
              <a:endCxn id="20" idx="7"/>
            </p:cNvCxnSpPr>
            <p:nvPr/>
          </p:nvCxnSpPr>
          <p:spPr>
            <a:xfrm flipV="1">
              <a:off x="2270356" y="3517340"/>
              <a:ext cx="446498" cy="431413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stCxn id="16" idx="5"/>
              <a:endCxn id="22" idx="5"/>
            </p:cNvCxnSpPr>
            <p:nvPr/>
          </p:nvCxnSpPr>
          <p:spPr>
            <a:xfrm>
              <a:off x="1623373" y="3539821"/>
              <a:ext cx="446504" cy="408932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22" idx="1"/>
              <a:endCxn id="21" idx="5"/>
            </p:cNvCxnSpPr>
            <p:nvPr/>
          </p:nvCxnSpPr>
          <p:spPr>
            <a:xfrm>
              <a:off x="2270356" y="4149232"/>
              <a:ext cx="429564" cy="417584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1097280" y="3914250"/>
              <a:ext cx="283521" cy="28352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1381376" y="4533762"/>
              <a:ext cx="283521" cy="28352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1381373" y="3297821"/>
              <a:ext cx="283521" cy="28352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2028357" y="4817283"/>
              <a:ext cx="283521" cy="28352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2028355" y="2996413"/>
              <a:ext cx="283521" cy="28352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 rot="10800000">
              <a:off x="2959435" y="3912788"/>
              <a:ext cx="283521" cy="28352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 rot="10800000">
              <a:off x="2675333" y="3275340"/>
              <a:ext cx="283521" cy="28352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 rot="10800000">
              <a:off x="2658399" y="4525295"/>
              <a:ext cx="283521" cy="28352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 rot="10800000">
              <a:off x="2028356" y="3907232"/>
              <a:ext cx="283521" cy="28352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613703" y="2278057"/>
            <a:ext cx="2896922" cy="2887140"/>
            <a:chOff x="7338977" y="2324844"/>
            <a:chExt cx="3325588" cy="3261600"/>
          </a:xfrm>
        </p:grpSpPr>
        <p:cxnSp>
          <p:nvCxnSpPr>
            <p:cNvPr id="24" name="Straight Connector 23"/>
            <p:cNvCxnSpPr>
              <a:stCxn id="32" idx="0"/>
              <a:endCxn id="34" idx="6"/>
            </p:cNvCxnSpPr>
            <p:nvPr/>
          </p:nvCxnSpPr>
          <p:spPr>
            <a:xfrm flipV="1">
              <a:off x="9001771" y="3964850"/>
              <a:ext cx="1223364" cy="1182165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32" idx="0"/>
              <a:endCxn id="37" idx="0"/>
            </p:cNvCxnSpPr>
            <p:nvPr/>
          </p:nvCxnSpPr>
          <p:spPr>
            <a:xfrm flipH="1" flipV="1">
              <a:off x="9001768" y="4175954"/>
              <a:ext cx="3" cy="971060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31" idx="5"/>
              <a:endCxn id="33" idx="4"/>
            </p:cNvCxnSpPr>
            <p:nvPr/>
          </p:nvCxnSpPr>
          <p:spPr>
            <a:xfrm flipV="1">
              <a:off x="8154370" y="2764274"/>
              <a:ext cx="847398" cy="402799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31" idx="5"/>
              <a:endCxn id="35" idx="7"/>
            </p:cNvCxnSpPr>
            <p:nvPr/>
          </p:nvCxnSpPr>
          <p:spPr>
            <a:xfrm flipV="1">
              <a:off x="8154370" y="3132230"/>
              <a:ext cx="1694789" cy="34843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29" idx="6"/>
              <a:endCxn id="36" idx="5"/>
            </p:cNvCxnSpPr>
            <p:nvPr/>
          </p:nvCxnSpPr>
          <p:spPr>
            <a:xfrm>
              <a:off x="7778407" y="3967117"/>
              <a:ext cx="2044505" cy="791698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7338977" y="3747401"/>
              <a:ext cx="439430" cy="43943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7779298" y="4707584"/>
              <a:ext cx="439430" cy="43943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7779293" y="2791997"/>
              <a:ext cx="439430" cy="43943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8782055" y="5147014"/>
              <a:ext cx="439430" cy="43943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>
              <a:off x="8782052" y="2324844"/>
              <a:ext cx="439430" cy="43943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0800000">
              <a:off x="10225135" y="3745136"/>
              <a:ext cx="439430" cy="43943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0800000">
              <a:off x="9784805" y="2757154"/>
              <a:ext cx="439430" cy="43943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0800000">
              <a:off x="9758559" y="4694461"/>
              <a:ext cx="439430" cy="43943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0800000">
              <a:off x="8782054" y="3736524"/>
              <a:ext cx="439430" cy="43943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B8CC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1" idx="5"/>
              <a:endCxn id="37" idx="5"/>
            </p:cNvCxnSpPr>
            <p:nvPr/>
          </p:nvCxnSpPr>
          <p:spPr>
            <a:xfrm>
              <a:off x="8154370" y="3167073"/>
              <a:ext cx="692038" cy="633805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29" idx="6"/>
              <a:endCxn id="35" idx="7"/>
            </p:cNvCxnSpPr>
            <p:nvPr/>
          </p:nvCxnSpPr>
          <p:spPr>
            <a:xfrm flipV="1">
              <a:off x="7778407" y="3132230"/>
              <a:ext cx="2070752" cy="834887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0" idx="7"/>
              <a:endCxn id="37" idx="7"/>
            </p:cNvCxnSpPr>
            <p:nvPr/>
          </p:nvCxnSpPr>
          <p:spPr>
            <a:xfrm flipV="1">
              <a:off x="8154374" y="4111601"/>
              <a:ext cx="692033" cy="660337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7" idx="2"/>
              <a:endCxn id="34" idx="6"/>
            </p:cNvCxnSpPr>
            <p:nvPr/>
          </p:nvCxnSpPr>
          <p:spPr>
            <a:xfrm>
              <a:off x="9221484" y="3956238"/>
              <a:ext cx="1003652" cy="8611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33" idx="4"/>
              <a:endCxn id="36" idx="5"/>
            </p:cNvCxnSpPr>
            <p:nvPr/>
          </p:nvCxnSpPr>
          <p:spPr>
            <a:xfrm>
              <a:off x="9001768" y="2764274"/>
              <a:ext cx="821144" cy="1994541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stCxn id="35" idx="7"/>
              <a:endCxn id="34" idx="6"/>
            </p:cNvCxnSpPr>
            <p:nvPr/>
          </p:nvCxnSpPr>
          <p:spPr>
            <a:xfrm>
              <a:off x="9849158" y="3132230"/>
              <a:ext cx="375977" cy="832620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30" idx="7"/>
              <a:endCxn id="29" idx="6"/>
            </p:cNvCxnSpPr>
            <p:nvPr/>
          </p:nvCxnSpPr>
          <p:spPr>
            <a:xfrm flipH="1" flipV="1">
              <a:off x="7778407" y="3967117"/>
              <a:ext cx="375968" cy="804821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stCxn id="30" idx="7"/>
              <a:endCxn id="31" idx="5"/>
            </p:cNvCxnSpPr>
            <p:nvPr/>
          </p:nvCxnSpPr>
          <p:spPr>
            <a:xfrm flipH="1" flipV="1">
              <a:off x="8154370" y="3167073"/>
              <a:ext cx="5" cy="1604865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33" idx="4"/>
              <a:endCxn id="37" idx="4"/>
            </p:cNvCxnSpPr>
            <p:nvPr/>
          </p:nvCxnSpPr>
          <p:spPr>
            <a:xfrm>
              <a:off x="9001768" y="2764274"/>
              <a:ext cx="0" cy="972250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endCxn id="31" idx="5"/>
            </p:cNvCxnSpPr>
            <p:nvPr/>
          </p:nvCxnSpPr>
          <p:spPr>
            <a:xfrm flipH="1" flipV="1">
              <a:off x="8154370" y="3167073"/>
              <a:ext cx="847394" cy="1983661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stCxn id="37" idx="3"/>
              <a:endCxn id="35" idx="7"/>
            </p:cNvCxnSpPr>
            <p:nvPr/>
          </p:nvCxnSpPr>
          <p:spPr>
            <a:xfrm flipV="1">
              <a:off x="9157131" y="3132231"/>
              <a:ext cx="692027" cy="668646"/>
            </a:xfrm>
            <a:prstGeom prst="line">
              <a:avLst/>
            </a:prstGeom>
            <a:ln>
              <a:solidFill>
                <a:srgbClr val="B8CC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ight Arrow 48"/>
          <p:cNvSpPr/>
          <p:nvPr/>
        </p:nvSpPr>
        <p:spPr>
          <a:xfrm>
            <a:off x="4068355" y="3328738"/>
            <a:ext cx="1151302" cy="746685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16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9091"/>
            <a:ext cx="8229600" cy="82691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Science community engagement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15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226" y="1236920"/>
            <a:ext cx="2303146" cy="18928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/>
          <p:cNvGrpSpPr/>
          <p:nvPr/>
        </p:nvGrpSpPr>
        <p:grpSpPr>
          <a:xfrm>
            <a:off x="673226" y="2493814"/>
            <a:ext cx="7864490" cy="2917395"/>
            <a:chOff x="1000849" y="1922040"/>
            <a:chExt cx="7245692" cy="2548055"/>
          </a:xfrm>
        </p:grpSpPr>
        <p:sp>
          <p:nvSpPr>
            <p:cNvPr id="12" name="Preparation 11"/>
            <p:cNvSpPr/>
            <p:nvPr/>
          </p:nvSpPr>
          <p:spPr>
            <a:xfrm>
              <a:off x="1000849" y="2684231"/>
              <a:ext cx="2675890" cy="1062356"/>
            </a:xfrm>
            <a:prstGeom prst="flowChartPreparation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Connect</a:t>
              </a:r>
            </a:p>
            <a:p>
              <a:pPr algn="ctr"/>
              <a:r>
                <a:rPr lang="en-US" dirty="0" smtClean="0"/>
                <a:t>(recruit)</a:t>
              </a:r>
            </a:p>
          </p:txBody>
        </p:sp>
        <p:sp>
          <p:nvSpPr>
            <p:cNvPr id="15" name="Preparation 14"/>
            <p:cNvSpPr/>
            <p:nvPr/>
          </p:nvSpPr>
          <p:spPr>
            <a:xfrm>
              <a:off x="3289654" y="1922040"/>
              <a:ext cx="2675890" cy="1062356"/>
            </a:xfrm>
            <a:prstGeom prst="flowChartPreparation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Communicate</a:t>
              </a:r>
            </a:p>
            <a:p>
              <a:pPr algn="ctr"/>
              <a:r>
                <a:rPr lang="en-US" dirty="0" smtClean="0"/>
                <a:t>(align)</a:t>
              </a:r>
            </a:p>
          </p:txBody>
        </p:sp>
        <p:sp>
          <p:nvSpPr>
            <p:cNvPr id="16" name="Preparation 15"/>
            <p:cNvSpPr/>
            <p:nvPr/>
          </p:nvSpPr>
          <p:spPr>
            <a:xfrm>
              <a:off x="5570651" y="2696213"/>
              <a:ext cx="2675890" cy="1062356"/>
            </a:xfrm>
            <a:prstGeom prst="flowChartPreparation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Collaborate</a:t>
              </a:r>
            </a:p>
            <a:p>
              <a:pPr algn="ctr"/>
              <a:r>
                <a:rPr lang="en-US" dirty="0" smtClean="0"/>
                <a:t>(produce)</a:t>
              </a:r>
              <a:endParaRPr lang="en-US" dirty="0"/>
            </a:p>
          </p:txBody>
        </p:sp>
        <p:sp>
          <p:nvSpPr>
            <p:cNvPr id="17" name="Preparation 16"/>
            <p:cNvSpPr/>
            <p:nvPr/>
          </p:nvSpPr>
          <p:spPr>
            <a:xfrm>
              <a:off x="3289654" y="3407739"/>
              <a:ext cx="2675890" cy="1062356"/>
            </a:xfrm>
            <a:prstGeom prst="flowChartPreparation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Co-create</a:t>
              </a:r>
            </a:p>
            <a:p>
              <a:pPr algn="ctr"/>
              <a:r>
                <a:rPr lang="en-US" dirty="0" smtClean="0"/>
                <a:t>(iterate)</a:t>
              </a:r>
              <a:endParaRPr lang="en-US" dirty="0"/>
            </a:p>
          </p:txBody>
        </p:sp>
      </p:grpSp>
      <p:sp>
        <p:nvSpPr>
          <p:cNvPr id="21" name="Bent Arrow 20"/>
          <p:cNvSpPr/>
          <p:nvPr/>
        </p:nvSpPr>
        <p:spPr>
          <a:xfrm>
            <a:off x="2310740" y="2777911"/>
            <a:ext cx="933725" cy="447628"/>
          </a:xfrm>
          <a:prstGeom prst="ben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457200" y="5502579"/>
            <a:ext cx="8229600" cy="82691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accent5">
                    <a:lumMod val="40000"/>
                    <a:lumOff val="60000"/>
                  </a:schemeClr>
                </a:solidFill>
                <a:latin typeface="Calibri"/>
                <a:ea typeface="+mj-ea"/>
                <a:cs typeface="Calibri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stages of maturity – strategic 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26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Science community engagement</a:t>
            </a:r>
            <a:endParaRPr lang="en-US" dirty="0">
              <a:solidFill>
                <a:srgbClr val="B8CC8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1142"/>
            <a:ext cx="8229600" cy="5122332"/>
          </a:xfrm>
        </p:spPr>
        <p:txBody>
          <a:bodyPr/>
          <a:lstStyle/>
          <a:p>
            <a:pPr marL="0" indent="0">
              <a:buNone/>
            </a:pPr>
            <a:r>
              <a:rPr lang="en-US" sz="4000" b="1" i="1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Best practices</a:t>
            </a:r>
          </a:p>
          <a:p>
            <a:r>
              <a:rPr lang="en-US" dirty="0" smtClean="0"/>
              <a:t>Observe, listen, understand, support</a:t>
            </a:r>
          </a:p>
          <a:p>
            <a:r>
              <a:rPr lang="en-US" dirty="0" smtClean="0"/>
              <a:t>Shared purpose - shared value - shared 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16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920837" y="3807156"/>
            <a:ext cx="5351780" cy="1668138"/>
            <a:chOff x="1920837" y="4095452"/>
            <a:chExt cx="5351780" cy="1668138"/>
          </a:xfrm>
        </p:grpSpPr>
        <p:sp>
          <p:nvSpPr>
            <p:cNvPr id="7" name="Preparation 6"/>
            <p:cNvSpPr/>
            <p:nvPr/>
          </p:nvSpPr>
          <p:spPr>
            <a:xfrm>
              <a:off x="1920837" y="4408169"/>
              <a:ext cx="2675890" cy="1062356"/>
            </a:xfrm>
            <a:prstGeom prst="flowChartPreparation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Organizational goals</a:t>
              </a:r>
            </a:p>
          </p:txBody>
        </p:sp>
        <p:sp>
          <p:nvSpPr>
            <p:cNvPr id="8" name="Preparation 7"/>
            <p:cNvSpPr/>
            <p:nvPr/>
          </p:nvSpPr>
          <p:spPr>
            <a:xfrm>
              <a:off x="4596727" y="4412938"/>
              <a:ext cx="2675890" cy="1062356"/>
            </a:xfrm>
            <a:prstGeom prst="flowChartPreparation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Stakeholder goals</a:t>
              </a:r>
            </a:p>
          </p:txBody>
        </p:sp>
        <p:sp>
          <p:nvSpPr>
            <p:cNvPr id="9" name="Preparation 8"/>
            <p:cNvSpPr/>
            <p:nvPr/>
          </p:nvSpPr>
          <p:spPr>
            <a:xfrm rot="5400000">
              <a:off x="3779752" y="4398343"/>
              <a:ext cx="1668138" cy="1062356"/>
            </a:xfrm>
            <a:prstGeom prst="flowChartPreparation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 smtClean="0"/>
                <a:t>Shared</a:t>
              </a:r>
            </a:p>
          </p:txBody>
        </p:sp>
      </p:grpSp>
      <p:sp>
        <p:nvSpPr>
          <p:cNvPr id="11" name="Rectangle 10"/>
          <p:cNvSpPr/>
          <p:nvPr/>
        </p:nvSpPr>
        <p:spPr>
          <a:xfrm>
            <a:off x="24727" y="5186998"/>
            <a:ext cx="43720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E7EED6"/>
                </a:solidFill>
              </a:rPr>
              <a:t>Enhance knowledge transfer &amp; discovery</a:t>
            </a:r>
          </a:p>
          <a:p>
            <a:pPr algn="ctr"/>
            <a:r>
              <a:rPr lang="en-US" dirty="0">
                <a:solidFill>
                  <a:srgbClr val="E7EED6"/>
                </a:solidFill>
              </a:rPr>
              <a:t>Develop shared ownership, trust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238406" y="5186998"/>
            <a:ext cx="39055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E7EED6"/>
                </a:solidFill>
              </a:rPr>
              <a:t>Find answers to key research questions</a:t>
            </a:r>
          </a:p>
          <a:p>
            <a:pPr algn="ctr"/>
            <a:r>
              <a:rPr lang="en-US" dirty="0" smtClean="0">
                <a:solidFill>
                  <a:srgbClr val="E7EED6"/>
                </a:solidFill>
              </a:rPr>
              <a:t>Publish, get funding</a:t>
            </a:r>
            <a:endParaRPr lang="en-US" dirty="0">
              <a:solidFill>
                <a:srgbClr val="E7EED6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681553" y="5928056"/>
            <a:ext cx="19492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Communication</a:t>
            </a:r>
          </a:p>
          <a:p>
            <a:pPr algn="ctr"/>
            <a:r>
              <a:rPr lang="en-US" sz="20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Collaboration</a:t>
            </a:r>
            <a:endParaRPr lang="en-US" sz="20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3893613" y="5619396"/>
            <a:ext cx="703114" cy="43134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656158" y="5619396"/>
            <a:ext cx="687078" cy="43134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662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B8CC85"/>
                </a:solidFill>
              </a:rPr>
              <a:t>PM: Community engagement</a:t>
            </a:r>
            <a:endParaRPr lang="en-US" dirty="0">
              <a:solidFill>
                <a:srgbClr val="B8CC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167" y="2043953"/>
            <a:ext cx="9144000" cy="119921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48000" y="1510553"/>
            <a:ext cx="59426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http://</a:t>
            </a:r>
            <a:r>
              <a:rPr lang="en-US" sz="240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www.trelliscience.com</a:t>
            </a: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/</a:t>
            </a:r>
            <a:r>
              <a:rPr lang="en-US" sz="240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planetmicrobe</a:t>
            </a: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/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52400" y="1358153"/>
            <a:ext cx="2819400" cy="609600"/>
            <a:chOff x="2286000" y="4267200"/>
            <a:chExt cx="6324600" cy="1371600"/>
          </a:xfrm>
          <a:solidFill>
            <a:schemeClr val="bg1"/>
          </a:solidFill>
        </p:grpSpPr>
        <p:sp>
          <p:nvSpPr>
            <p:cNvPr id="8" name="Rounded Rectangle 7"/>
            <p:cNvSpPr/>
            <p:nvPr/>
          </p:nvSpPr>
          <p:spPr>
            <a:xfrm>
              <a:off x="2286000" y="4267200"/>
              <a:ext cx="6324600" cy="1371600"/>
            </a:xfrm>
            <a:prstGeom prst="roundRect">
              <a:avLst/>
            </a:prstGeom>
            <a:grpFill/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62200" y="4343400"/>
              <a:ext cx="6146800" cy="1219200"/>
            </a:xfrm>
            <a:prstGeom prst="rect">
              <a:avLst/>
            </a:prstGeom>
            <a:grpFill/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323"/>
          <a:stretch/>
        </p:blipFill>
        <p:spPr>
          <a:xfrm>
            <a:off x="615604" y="3654238"/>
            <a:ext cx="3971835" cy="28801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75"/>
          <a:stretch/>
        </p:blipFill>
        <p:spPr>
          <a:xfrm>
            <a:off x="4587438" y="3654237"/>
            <a:ext cx="3834163" cy="288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980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PM: Community engagement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b="1" i="1" dirty="0" smtClean="0"/>
              <a:t>Community-driven standards</a:t>
            </a:r>
          </a:p>
          <a:p>
            <a:r>
              <a:rPr lang="en-US" dirty="0" smtClean="0"/>
              <a:t>Sean </a:t>
            </a:r>
            <a:r>
              <a:rPr lang="en-US" dirty="0" err="1" smtClean="0"/>
              <a:t>Jungbluth</a:t>
            </a:r>
            <a:r>
              <a:rPr lang="en-US" dirty="0" smtClean="0"/>
              <a:t> (JGI)</a:t>
            </a:r>
          </a:p>
          <a:p>
            <a:pPr>
              <a:lnSpc>
                <a:spcPct val="130000"/>
              </a:lnSpc>
            </a:pPr>
            <a:r>
              <a:rPr lang="en-US" b="1" dirty="0" smtClean="0"/>
              <a:t>Key variables</a:t>
            </a:r>
            <a:r>
              <a:rPr lang="en-US" dirty="0" smtClean="0"/>
              <a:t>: Temp, redox balance, pH, organic C  (TOC, DOC), nutrients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-&gt; Creation of community-driven standardized protocols?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472" y="6097782"/>
            <a:ext cx="3572939" cy="517136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893218" y="5849408"/>
            <a:ext cx="3433110" cy="803628"/>
            <a:chOff x="2286000" y="4267200"/>
            <a:chExt cx="6324600" cy="1371600"/>
          </a:xfrm>
          <a:solidFill>
            <a:schemeClr val="bg1"/>
          </a:solidFill>
        </p:grpSpPr>
        <p:sp>
          <p:nvSpPr>
            <p:cNvPr id="9" name="Rounded Rectangle 8"/>
            <p:cNvSpPr/>
            <p:nvPr/>
          </p:nvSpPr>
          <p:spPr>
            <a:xfrm>
              <a:off x="2286000" y="4267200"/>
              <a:ext cx="6324600" cy="1371600"/>
            </a:xfrm>
            <a:prstGeom prst="roundRect">
              <a:avLst/>
            </a:prstGeom>
            <a:grpFill/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62200" y="4343400"/>
              <a:ext cx="6146800" cy="121920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546238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B8CC85"/>
                </a:solidFill>
              </a:rPr>
              <a:t>PM: Community engagement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0605"/>
            <a:ext cx="8229600" cy="5122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i="1" dirty="0"/>
              <a:t>Community-identified </a:t>
            </a:r>
            <a:r>
              <a:rPr lang="en-US" sz="3600" b="1" i="1" dirty="0" smtClean="0"/>
              <a:t>challenges</a:t>
            </a:r>
            <a:endParaRPr lang="en-US" sz="3600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19</a:t>
            </a:fld>
            <a:endParaRPr lang="en-US"/>
          </a:p>
        </p:txBody>
      </p:sp>
      <p:pic>
        <p:nvPicPr>
          <p:cNvPr id="8" name="Picture 7" descr="Screenshot 2018-03-31 08.00.3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53" y="2038911"/>
            <a:ext cx="74168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989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2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 rot="21324506">
            <a:off x="4540934" y="5609999"/>
            <a:ext cx="3682761" cy="841499"/>
          </a:xfrm>
          <a:prstGeom prst="roundRect">
            <a:avLst/>
          </a:prstGeom>
          <a:solidFill>
            <a:srgbClr val="4D7F5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11430"/>
                <a:solidFill>
                  <a:srgbClr val="FFFFFF"/>
                </a:solidFill>
              </a:rPr>
              <a:t>Tracking data from</a:t>
            </a:r>
          </a:p>
          <a:p>
            <a:pPr algn="ctr"/>
            <a:r>
              <a:rPr lang="en-US" sz="2400" b="1" dirty="0">
                <a:ln w="11430"/>
                <a:solidFill>
                  <a:srgbClr val="FFFFFF"/>
                </a:solidFill>
              </a:rPr>
              <a:t>field to lab to </a:t>
            </a:r>
            <a:r>
              <a:rPr lang="en-US" sz="2400" b="1" dirty="0" smtClean="0">
                <a:ln w="11430"/>
                <a:solidFill>
                  <a:srgbClr val="FFFFFF"/>
                </a:solidFill>
              </a:rPr>
              <a:t>publication</a:t>
            </a:r>
            <a:endParaRPr lang="en-US" sz="2400" b="1" dirty="0">
              <a:ln w="11430"/>
              <a:solidFill>
                <a:srgbClr val="FFFFFF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 rot="371877">
            <a:off x="5283448" y="3820404"/>
            <a:ext cx="2860329" cy="1289093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n w="11430"/>
                <a:solidFill>
                  <a:schemeClr val="tx1"/>
                </a:solidFill>
              </a:rPr>
              <a:t>Improved tools </a:t>
            </a:r>
            <a:r>
              <a:rPr lang="en-US" sz="2400" b="1" dirty="0">
                <a:ln w="11430"/>
                <a:solidFill>
                  <a:schemeClr val="tx1"/>
                </a:solidFill>
              </a:rPr>
              <a:t>for </a:t>
            </a:r>
          </a:p>
          <a:p>
            <a:pPr algn="ctr"/>
            <a:r>
              <a:rPr lang="en-US" sz="2400" b="1" dirty="0" smtClean="0">
                <a:ln w="11430"/>
                <a:solidFill>
                  <a:schemeClr val="tx1"/>
                </a:solidFill>
              </a:rPr>
              <a:t>analysis &amp; visualization</a:t>
            </a:r>
            <a:endParaRPr lang="en-US" sz="2400" b="1" dirty="0">
              <a:ln w="11430"/>
              <a:solidFill>
                <a:schemeClr val="tx1"/>
              </a:solidFill>
            </a:endParaRPr>
          </a:p>
        </p:txBody>
      </p:sp>
      <p:pic>
        <p:nvPicPr>
          <p:cNvPr id="7" name="Picture 6" descr="EC_horizont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925" y="312441"/>
            <a:ext cx="4752366" cy="16237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 descr="nsf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1" y="264816"/>
            <a:ext cx="1690134" cy="1691689"/>
          </a:xfrm>
          <a:prstGeom prst="rect">
            <a:avLst/>
          </a:prstGeom>
        </p:spPr>
      </p:pic>
      <p:sp>
        <p:nvSpPr>
          <p:cNvPr id="9" name="Content Placeholder 48"/>
          <p:cNvSpPr txBox="1">
            <a:spLocks/>
          </p:cNvSpPr>
          <p:nvPr/>
        </p:nvSpPr>
        <p:spPr bwMode="auto">
          <a:xfrm>
            <a:off x="161288" y="3468324"/>
            <a:ext cx="5065060" cy="1791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4281" tIns="64281" rIns="64281" bIns="64281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spcBef>
                <a:spcPts val="0"/>
              </a:spcBef>
              <a:spcAft>
                <a:spcPct val="0"/>
              </a:spcAft>
              <a:buFont typeface="Helvetica Neue"/>
              <a:buNone/>
              <a:defRPr sz="32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0" indent="160729" algn="ctr" rtl="0" eaLnBrk="0" fontAlgn="base" hangingPunct="0">
              <a:spcBef>
                <a:spcPts val="0"/>
              </a:spcBef>
              <a:spcAft>
                <a:spcPct val="0"/>
              </a:spcAft>
              <a:buFont typeface="Helvetica Neue"/>
              <a:buNone/>
              <a:defRPr sz="2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0" indent="321457" algn="ctr" rtl="0" eaLnBrk="0" fontAlgn="base" hangingPunct="0">
              <a:spcBef>
                <a:spcPts val="0"/>
              </a:spcBef>
              <a:spcAft>
                <a:spcPct val="0"/>
              </a:spcAft>
              <a:buFont typeface="Helvetica Neue"/>
              <a:buNone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0" indent="482186" algn="ctr" rtl="0" eaLnBrk="0" fontAlgn="base" hangingPunct="0">
              <a:spcBef>
                <a:spcPts val="0"/>
              </a:spcBef>
              <a:spcAft>
                <a:spcPct val="0"/>
              </a:spcAft>
              <a:buFont typeface="Helvetica Neue"/>
              <a:buNone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0" indent="642915" algn="ctr" rtl="0" eaLnBrk="0" fontAlgn="base" hangingPunct="0">
              <a:spcBef>
                <a:spcPts val="0"/>
              </a:spcBef>
              <a:spcAft>
                <a:spcPct val="0"/>
              </a:spcAft>
              <a:buFont typeface="Helvetica Neue"/>
              <a:buNone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ea typeface="Helvetica Neue"/>
                <a:cs typeface="Calibri"/>
                <a:sym typeface="Helvetica Neue"/>
              </a:rPr>
              <a:t>Cyberinfrastructure development to enable the geosciences</a:t>
            </a:r>
            <a:endParaRPr lang="en-US" sz="3600" b="1" dirty="0">
              <a:solidFill>
                <a:schemeClr val="accent5">
                  <a:lumMod val="20000"/>
                  <a:lumOff val="80000"/>
                </a:schemeClr>
              </a:solidFill>
              <a:latin typeface="Calibri"/>
              <a:ea typeface="Helvetica Neue"/>
              <a:cs typeface="Calibri"/>
              <a:sym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21186891">
            <a:off x="5598076" y="2123447"/>
            <a:ext cx="2880087" cy="1176487"/>
          </a:xfrm>
          <a:prstGeom prst="roundRect">
            <a:avLst/>
          </a:prstGeom>
          <a:solidFill>
            <a:srgbClr val="108F8A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rgbClr val="FFFFFF"/>
                </a:solidFill>
              </a:rPr>
              <a:t>Data Discovery</a:t>
            </a:r>
          </a:p>
          <a:p>
            <a:r>
              <a:rPr lang="en-US" sz="2400" b="1" dirty="0" smtClean="0"/>
              <a:t>     </a:t>
            </a:r>
            <a:r>
              <a:rPr lang="en-US" sz="2400" b="1" dirty="0" smtClean="0">
                <a:solidFill>
                  <a:srgbClr val="FFFFFF"/>
                </a:solidFill>
              </a:rPr>
              <a:t> </a:t>
            </a:r>
            <a:r>
              <a:rPr lang="en-US" sz="2400" b="1" dirty="0">
                <a:solidFill>
                  <a:srgbClr val="FFFFFF"/>
                </a:solidFill>
              </a:rPr>
              <a:t>Data Curation</a:t>
            </a:r>
          </a:p>
          <a:p>
            <a:r>
              <a:rPr lang="en-US" sz="2400" b="1" dirty="0">
                <a:solidFill>
                  <a:srgbClr val="FFFFFF"/>
                </a:solidFill>
              </a:rPr>
              <a:t>            Data Sharing</a:t>
            </a:r>
          </a:p>
        </p:txBody>
      </p:sp>
    </p:spTree>
    <p:extLst>
      <p:ext uri="{BB962C8B-B14F-4D97-AF65-F5344CB8AC3E}">
        <p14:creationId xmlns:p14="http://schemas.microsoft.com/office/powerpoint/2010/main" val="951646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B8CC85"/>
                </a:solidFill>
              </a:rPr>
              <a:t>PM: Community engagement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20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341491"/>
            <a:ext cx="8229600" cy="8269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accent5">
                    <a:lumMod val="40000"/>
                    <a:lumOff val="60000"/>
                  </a:schemeClr>
                </a:solidFill>
                <a:latin typeface="Calibri"/>
                <a:ea typeface="+mj-ea"/>
                <a:cs typeface="Calibri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5" y="2435412"/>
            <a:ext cx="9067952" cy="3544794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233480"/>
            <a:ext cx="8229600" cy="5122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i="1" dirty="0" smtClean="0"/>
              <a:t>Community-driven fun</a:t>
            </a:r>
            <a:endParaRPr lang="en-US" sz="3600" b="1" i="1" dirty="0"/>
          </a:p>
        </p:txBody>
      </p:sp>
    </p:spTree>
    <p:extLst>
      <p:ext uri="{BB962C8B-B14F-4D97-AF65-F5344CB8AC3E}">
        <p14:creationId xmlns:p14="http://schemas.microsoft.com/office/powerpoint/2010/main" val="3722178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Mahalo – Qs?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269294" y="2394894"/>
            <a:ext cx="8653312" cy="19389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err="1" smtClean="0"/>
              <a:t>www.trelliscience.com</a:t>
            </a:r>
            <a:r>
              <a:rPr lang="en-US" sz="3600" dirty="0"/>
              <a:t>/NMDC</a:t>
            </a:r>
            <a:r>
              <a:rPr lang="en-US" sz="3600" dirty="0" smtClean="0"/>
              <a:t>/</a:t>
            </a:r>
          </a:p>
          <a:p>
            <a:pPr marL="457200" lvl="1" indent="0" algn="ctr">
              <a:buNone/>
            </a:pPr>
            <a:r>
              <a:rPr lang="en-US" sz="3600" dirty="0" err="1" smtClean="0"/>
              <a:t>www.trelliscience.com</a:t>
            </a:r>
            <a:r>
              <a:rPr lang="en-US" sz="3600" dirty="0" smtClean="0"/>
              <a:t>/</a:t>
            </a:r>
            <a:r>
              <a:rPr lang="en-US" sz="3600" dirty="0" err="1" smtClean="0"/>
              <a:t>planetmicrobe</a:t>
            </a:r>
            <a:endParaRPr lang="en-US" sz="3600" dirty="0"/>
          </a:p>
          <a:p>
            <a:pPr marL="457200" lvl="1" indent="0" algn="ctr">
              <a:buNone/>
            </a:pPr>
            <a:endParaRPr lang="en-US" sz="36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21</a:t>
            </a:fld>
            <a:endParaRPr lang="en-US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7783384" y="2457539"/>
            <a:ext cx="1138085" cy="1138085"/>
            <a:chOff x="3581400" y="1905000"/>
            <a:chExt cx="1905000" cy="1981200"/>
          </a:xfrm>
        </p:grpSpPr>
        <p:sp>
          <p:nvSpPr>
            <p:cNvPr id="6" name="Rounded Rectangle 5"/>
            <p:cNvSpPr/>
            <p:nvPr/>
          </p:nvSpPr>
          <p:spPr>
            <a:xfrm>
              <a:off x="3581400" y="1905000"/>
              <a:ext cx="1905000" cy="1981200"/>
            </a:xfrm>
            <a:prstGeom prst="round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PMlogo_400x400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00" y="2057400"/>
              <a:ext cx="1701800" cy="1701800"/>
            </a:xfrm>
            <a:prstGeom prst="rect">
              <a:avLst/>
            </a:prstGeom>
          </p:spPr>
        </p:pic>
      </p:grpSp>
      <p:pic>
        <p:nvPicPr>
          <p:cNvPr id="8" name="Picture 7" descr="nsf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061" y="5222112"/>
            <a:ext cx="1219147" cy="1219147"/>
          </a:xfrm>
          <a:prstGeom prst="rect">
            <a:avLst/>
          </a:prstGeom>
        </p:spPr>
      </p:pic>
      <p:pic>
        <p:nvPicPr>
          <p:cNvPr id="9" name="Picture 8" descr="EC_horizonta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94" y="5947282"/>
            <a:ext cx="2057400" cy="6443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862" y="5104520"/>
            <a:ext cx="1371600" cy="647700"/>
          </a:xfrm>
          <a:prstGeom prst="roundRect">
            <a:avLst/>
          </a:prstGeom>
          <a:ln>
            <a:solidFill>
              <a:srgbClr val="FF6600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 descr="SCOPE_logo512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418" y="5220048"/>
            <a:ext cx="1371600" cy="1371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 descr="Screenshot 2018-03-31 08.22.39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94" y="5104520"/>
            <a:ext cx="2480236" cy="6489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5" name="Group 14"/>
          <p:cNvGrpSpPr/>
          <p:nvPr/>
        </p:nvGrpSpPr>
        <p:grpSpPr>
          <a:xfrm>
            <a:off x="2526993" y="1590010"/>
            <a:ext cx="3889956" cy="852230"/>
            <a:chOff x="2286000" y="4267200"/>
            <a:chExt cx="6324600" cy="1371600"/>
          </a:xfrm>
          <a:solidFill>
            <a:schemeClr val="bg1"/>
          </a:solidFill>
        </p:grpSpPr>
        <p:sp>
          <p:nvSpPr>
            <p:cNvPr id="16" name="Rounded Rectangle 15"/>
            <p:cNvSpPr/>
            <p:nvPr/>
          </p:nvSpPr>
          <p:spPr>
            <a:xfrm>
              <a:off x="2286000" y="4267200"/>
              <a:ext cx="6324600" cy="1371600"/>
            </a:xfrm>
            <a:prstGeom prst="roundRect">
              <a:avLst/>
            </a:prstGeom>
            <a:grpFill/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2200" y="4343400"/>
              <a:ext cx="6146800" cy="1219200"/>
            </a:xfrm>
            <a:prstGeom prst="rect">
              <a:avLst/>
            </a:prstGeom>
            <a:grpFill/>
          </p:spPr>
        </p:pic>
      </p:grpSp>
      <p:pic>
        <p:nvPicPr>
          <p:cNvPr id="18" name="Picture 17" descr="logo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962" y="5905848"/>
            <a:ext cx="2819400" cy="685800"/>
          </a:xfrm>
          <a:prstGeom prst="rect">
            <a:avLst/>
          </a:prstGeom>
        </p:spPr>
      </p:pic>
      <p:pic>
        <p:nvPicPr>
          <p:cNvPr id="12" name="Picture 11" descr="nmdc_round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06" y="2223784"/>
            <a:ext cx="1488638" cy="148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132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EarthCube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Projects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EarthCube</a:t>
            </a:r>
            <a:r>
              <a:rPr lang="en-US" dirty="0" smtClean="0"/>
              <a:t> Oceanography and Geobiology </a:t>
            </a:r>
            <a:r>
              <a:rPr lang="en-US" dirty="0" err="1" smtClean="0"/>
              <a:t>Env</a:t>
            </a:r>
            <a:r>
              <a:rPr lang="en-US" dirty="0" smtClean="0"/>
              <a:t>. ‘Omics (ECOGEO) RCN (2014-2017)</a:t>
            </a:r>
            <a:endParaRPr lang="en-US" sz="2000" dirty="0"/>
          </a:p>
          <a:p>
            <a:pPr algn="ctr"/>
            <a:r>
              <a:rPr lang="en-US" dirty="0" smtClean="0"/>
              <a:t>Planet Microbe – </a:t>
            </a:r>
            <a:r>
              <a:rPr lang="en-US" dirty="0" err="1" smtClean="0"/>
              <a:t>EarthCube</a:t>
            </a:r>
            <a:r>
              <a:rPr lang="en-US" dirty="0" smtClean="0"/>
              <a:t> building block (2017-2020)</a:t>
            </a:r>
          </a:p>
          <a:p>
            <a:pPr marL="0" indent="0" algn="ctr">
              <a:buNone/>
            </a:pPr>
            <a:r>
              <a:rPr lang="en-US" i="1" dirty="0"/>
              <a:t>Data (re)integration via iMicrobe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 descr="bco-dmo-words-KO-noshadow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9290" y="5858699"/>
            <a:ext cx="2629611" cy="5482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395" y="5572958"/>
            <a:ext cx="1821180" cy="102870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 descr="nsf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342291"/>
            <a:ext cx="1371600" cy="1371600"/>
          </a:xfrm>
          <a:prstGeom prst="rect">
            <a:avLst/>
          </a:prstGeom>
        </p:spPr>
      </p:pic>
      <p:pic>
        <p:nvPicPr>
          <p:cNvPr id="9" name="Picture 8" descr="EC_horizontal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843"/>
          <a:stretch/>
        </p:blipFill>
        <p:spPr>
          <a:xfrm>
            <a:off x="7508825" y="5349875"/>
            <a:ext cx="1716948" cy="1371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1527572" y="5467592"/>
            <a:ext cx="1097280" cy="1141171"/>
            <a:chOff x="3581400" y="1905000"/>
            <a:chExt cx="1905000" cy="1981200"/>
          </a:xfrm>
        </p:grpSpPr>
        <p:sp>
          <p:nvSpPr>
            <p:cNvPr id="11" name="Rounded Rectangle 10"/>
            <p:cNvSpPr/>
            <p:nvPr/>
          </p:nvSpPr>
          <p:spPr>
            <a:xfrm>
              <a:off x="3581400" y="1905000"/>
              <a:ext cx="1905000" cy="1981200"/>
            </a:xfrm>
            <a:prstGeom prst="round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PMlogo_400x400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00" y="2057400"/>
              <a:ext cx="1701800" cy="1701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2488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799"/>
            <a:ext cx="8229600" cy="5143741"/>
          </a:xfrm>
        </p:spPr>
        <p:txBody>
          <a:bodyPr>
            <a:noAutofit/>
          </a:bodyPr>
          <a:lstStyle/>
          <a:p>
            <a:pPr marL="0" lvl="1" indent="0">
              <a:buNone/>
            </a:pPr>
            <a:r>
              <a:rPr lang="en-US" sz="3600" b="1" i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Resources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sz="3200" dirty="0" smtClean="0"/>
              <a:t>Workshop I: Grand challenges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sz="3200" dirty="0" smtClean="0"/>
              <a:t>Workshop II: Bioinformatics </a:t>
            </a:r>
            <a:r>
              <a:rPr lang="en-US" sz="3200" dirty="0"/>
              <a:t>training</a:t>
            </a:r>
          </a:p>
          <a:p>
            <a:r>
              <a:rPr lang="nb-NO" b="1" dirty="0" err="1"/>
              <a:t>www.earthcube.org</a:t>
            </a:r>
            <a:r>
              <a:rPr lang="nb-NO" b="1" dirty="0"/>
              <a:t>/</a:t>
            </a:r>
            <a:r>
              <a:rPr lang="nb-NO" b="1" dirty="0" err="1"/>
              <a:t>group</a:t>
            </a:r>
            <a:r>
              <a:rPr lang="nb-NO" b="1" dirty="0"/>
              <a:t>/</a:t>
            </a:r>
            <a:r>
              <a:rPr lang="nb-NO" b="1" dirty="0" err="1"/>
              <a:t>ecogeo</a:t>
            </a:r>
            <a:endParaRPr lang="nb-NO" b="1" dirty="0"/>
          </a:p>
          <a:p>
            <a:r>
              <a:rPr lang="en-US" dirty="0" smtClean="0"/>
              <a:t>Survey results, workshop reports</a:t>
            </a:r>
          </a:p>
          <a:p>
            <a:r>
              <a:rPr lang="en-US" b="1" dirty="0" smtClean="0"/>
              <a:t>Training</a:t>
            </a:r>
            <a:r>
              <a:rPr lang="en-US" dirty="0" smtClean="0"/>
              <a:t>: slides, </a:t>
            </a:r>
            <a:r>
              <a:rPr lang="en-US" dirty="0" err="1" smtClean="0"/>
              <a:t>youtube</a:t>
            </a:r>
            <a:r>
              <a:rPr lang="en-US" dirty="0" smtClean="0"/>
              <a:t> videos, </a:t>
            </a:r>
            <a:r>
              <a:rPr lang="en-US" dirty="0" err="1" smtClean="0"/>
              <a:t>protocols.io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EC_horizonta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843"/>
          <a:stretch/>
        </p:blipFill>
        <p:spPr>
          <a:xfrm>
            <a:off x="7394629" y="76200"/>
            <a:ext cx="1716948" cy="1371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8" name="Group 7"/>
          <p:cNvGrpSpPr/>
          <p:nvPr/>
        </p:nvGrpSpPr>
        <p:grpSpPr>
          <a:xfrm>
            <a:off x="1842246" y="76202"/>
            <a:ext cx="5486400" cy="1295400"/>
            <a:chOff x="1828800" y="76200"/>
            <a:chExt cx="5486400" cy="1295400"/>
          </a:xfrm>
        </p:grpSpPr>
        <p:sp>
          <p:nvSpPr>
            <p:cNvPr id="9" name="Rounded Rectangle 8"/>
            <p:cNvSpPr/>
            <p:nvPr/>
          </p:nvSpPr>
          <p:spPr>
            <a:xfrm>
              <a:off x="1828800" y="76200"/>
              <a:ext cx="5486400" cy="1295400"/>
            </a:xfrm>
            <a:prstGeom prst="round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 descr="ECOGEO_EC_logo_banner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8811" y="152400"/>
              <a:ext cx="5330189" cy="1143000"/>
            </a:xfrm>
            <a:prstGeom prst="rect">
              <a:avLst/>
            </a:prstGeom>
          </p:spPr>
        </p:pic>
      </p:grpSp>
      <p:pic>
        <p:nvPicPr>
          <p:cNvPr id="11" name="Picture 10" descr="nsf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22" y="39187"/>
            <a:ext cx="1371299" cy="137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96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718235"/>
            <a:ext cx="8178800" cy="4638115"/>
          </a:xfrm>
        </p:spPr>
        <p:txBody>
          <a:bodyPr>
            <a:no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nb-NO" sz="36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Main </a:t>
            </a:r>
            <a:r>
              <a:rPr lang="nb-NO" sz="3600" b="1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U</a:t>
            </a:r>
            <a:r>
              <a:rPr lang="nb-NO" sz="36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se</a:t>
            </a:r>
            <a:r>
              <a:rPr lang="nb-NO" sz="36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Case: Data Discovery</a:t>
            </a:r>
            <a:endParaRPr lang="nb-NO" sz="4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5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842246" y="76202"/>
            <a:ext cx="5486400" cy="1295400"/>
            <a:chOff x="1828800" y="76200"/>
            <a:chExt cx="5486400" cy="1295400"/>
          </a:xfrm>
        </p:grpSpPr>
        <p:sp>
          <p:nvSpPr>
            <p:cNvPr id="6" name="Rounded Rectangle 5"/>
            <p:cNvSpPr/>
            <p:nvPr/>
          </p:nvSpPr>
          <p:spPr>
            <a:xfrm>
              <a:off x="1828800" y="76200"/>
              <a:ext cx="5486400" cy="1295400"/>
            </a:xfrm>
            <a:prstGeom prst="round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ECOGEO_EC_logo_banner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8811" y="152400"/>
              <a:ext cx="5330189" cy="1143000"/>
            </a:xfrm>
            <a:prstGeom prst="rect">
              <a:avLst/>
            </a:prstGeom>
          </p:spPr>
        </p:pic>
      </p:grpSp>
      <p:sp>
        <p:nvSpPr>
          <p:cNvPr id="9" name="Rounded Rectangle 8"/>
          <p:cNvSpPr/>
          <p:nvPr/>
        </p:nvSpPr>
        <p:spPr>
          <a:xfrm>
            <a:off x="132922" y="3486143"/>
            <a:ext cx="8763000" cy="3200400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b="1" dirty="0" smtClean="0">
                <a:latin typeface="Calibri"/>
                <a:cs typeface="Calibri"/>
              </a:rPr>
              <a:t>	</a:t>
            </a:r>
            <a:r>
              <a:rPr lang="en-US" sz="32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	</a:t>
            </a:r>
            <a:r>
              <a:rPr lang="en-US" sz="32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EarthCube</a:t>
            </a:r>
            <a:r>
              <a:rPr lang="en-US" sz="32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 Building Block: </a:t>
            </a:r>
          </a:p>
          <a:p>
            <a:pPr algn="ctr"/>
            <a:r>
              <a:rPr lang="en-US" sz="32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		Planet Microbe</a:t>
            </a:r>
          </a:p>
          <a:p>
            <a:pPr algn="ctr"/>
            <a:endParaRPr lang="en-US" sz="3200" b="1" dirty="0" smtClean="0">
              <a:latin typeface="Calibri"/>
              <a:cs typeface="Calibri"/>
            </a:endParaRPr>
          </a:p>
          <a:p>
            <a:pPr algn="ctr"/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Reuniting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diverse data types by adaptively connecting data repositories to enable data discovery and open data sharing for oceanography and </a:t>
            </a: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geobiology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‘</a:t>
            </a: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omics.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945317" y="3714700"/>
            <a:ext cx="1355623" cy="1289014"/>
            <a:chOff x="3581400" y="1905000"/>
            <a:chExt cx="1905000" cy="1981200"/>
          </a:xfrm>
        </p:grpSpPr>
        <p:sp>
          <p:nvSpPr>
            <p:cNvPr id="11" name="Rounded Rectangle 10"/>
            <p:cNvSpPr/>
            <p:nvPr/>
          </p:nvSpPr>
          <p:spPr>
            <a:xfrm>
              <a:off x="3581400" y="1905000"/>
              <a:ext cx="1905000" cy="1981200"/>
            </a:xfrm>
            <a:prstGeom prst="round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PMlogo_400x4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00" y="2057400"/>
              <a:ext cx="1701800" cy="1701800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3251" y="1871534"/>
            <a:ext cx="2242671" cy="18431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Picture 13" descr="nsf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22" y="39187"/>
            <a:ext cx="1371299" cy="1372559"/>
          </a:xfrm>
          <a:prstGeom prst="rect">
            <a:avLst/>
          </a:prstGeom>
        </p:spPr>
      </p:pic>
      <p:pic>
        <p:nvPicPr>
          <p:cNvPr id="15" name="Picture 14" descr="EC_horizontal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843"/>
          <a:stretch/>
        </p:blipFill>
        <p:spPr>
          <a:xfrm>
            <a:off x="7394629" y="76200"/>
            <a:ext cx="1716948" cy="1371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33992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059" y="3593351"/>
            <a:ext cx="1151664" cy="131673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223" y="3609787"/>
            <a:ext cx="1316736" cy="131673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Picture 6" descr="WHOI_LogoWhiteTran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40" y="2178954"/>
            <a:ext cx="990600" cy="904749"/>
          </a:xfrm>
          <a:prstGeom prst="rect">
            <a:avLst/>
          </a:prstGeom>
        </p:spPr>
      </p:pic>
      <p:pic>
        <p:nvPicPr>
          <p:cNvPr id="8" name="Picture 7" descr="UA_logo_plus_bio5.jpe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1" t="26428" r="60748" b="24944"/>
          <a:stretch/>
        </p:blipFill>
        <p:spPr>
          <a:xfrm>
            <a:off x="8077200" y="1340144"/>
            <a:ext cx="822837" cy="77814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Left-Right Arrow 8"/>
          <p:cNvSpPr/>
          <p:nvPr/>
        </p:nvSpPr>
        <p:spPr>
          <a:xfrm>
            <a:off x="4419600" y="1492544"/>
            <a:ext cx="1447800" cy="381000"/>
          </a:xfrm>
          <a:prstGeom prst="left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1" dirty="0">
              <a:solidFill>
                <a:srgbClr val="F79646"/>
              </a:solidFill>
              <a:latin typeface="Calibri"/>
              <a:cs typeface="Calibri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24252" y="5258367"/>
            <a:ext cx="7916926" cy="129266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600" b="1" dirty="0" err="1" smtClean="0">
                <a:solidFill>
                  <a:srgbClr val="D0DDAD"/>
                </a:solidFill>
                <a:latin typeface="Calibri"/>
                <a:cs typeface="Calibri"/>
              </a:rPr>
              <a:t>GeoLink</a:t>
            </a:r>
            <a:r>
              <a:rPr lang="en-US" sz="2600" b="1" dirty="0" smtClean="0">
                <a:solidFill>
                  <a:srgbClr val="D0DDAD"/>
                </a:solidFill>
                <a:latin typeface="Calibri"/>
                <a:cs typeface="Calibri"/>
              </a:rPr>
              <a:t>, </a:t>
            </a:r>
            <a:r>
              <a:rPr lang="en-US" sz="2600" b="1" dirty="0" err="1" smtClean="0">
                <a:solidFill>
                  <a:srgbClr val="D0DDAD"/>
                </a:solidFill>
                <a:latin typeface="Calibri"/>
                <a:cs typeface="Calibri"/>
              </a:rPr>
              <a:t>SeaView</a:t>
            </a:r>
            <a:r>
              <a:rPr lang="en-US" sz="2600" dirty="0" smtClean="0">
                <a:solidFill>
                  <a:srgbClr val="D0DDAD"/>
                </a:solidFill>
                <a:latin typeface="Calibri"/>
                <a:cs typeface="Calibri"/>
              </a:rPr>
              <a:t>:</a:t>
            </a:r>
            <a:r>
              <a:rPr lang="en-US" sz="2600" b="1" dirty="0" smtClean="0">
                <a:solidFill>
                  <a:srgbClr val="D0DDAD"/>
                </a:solidFill>
                <a:latin typeface="Calibri"/>
                <a:cs typeface="Calibri"/>
              </a:rPr>
              <a:t> </a:t>
            </a:r>
            <a:r>
              <a:rPr lang="en-US" sz="2600" dirty="0" smtClean="0">
                <a:solidFill>
                  <a:srgbClr val="D0DDAD"/>
                </a:solidFill>
                <a:latin typeface="Calibri"/>
                <a:cs typeface="Calibri"/>
              </a:rPr>
              <a:t>R2R, IODP, LTER, OOI, OBIS, etc.</a:t>
            </a:r>
          </a:p>
          <a:p>
            <a:r>
              <a:rPr lang="en-US" sz="2600" b="1" dirty="0">
                <a:solidFill>
                  <a:srgbClr val="D0DDAD"/>
                </a:solidFill>
                <a:latin typeface="Calibri"/>
                <a:cs typeface="Calibri"/>
              </a:rPr>
              <a:t>Governance</a:t>
            </a:r>
            <a:r>
              <a:rPr lang="en-US" sz="2600" dirty="0">
                <a:solidFill>
                  <a:srgbClr val="D0DDAD"/>
                </a:solidFill>
                <a:latin typeface="Calibri"/>
                <a:cs typeface="Calibri"/>
              </a:rPr>
              <a:t>: Science </a:t>
            </a:r>
            <a:r>
              <a:rPr lang="en-US" sz="2600" dirty="0" smtClean="0">
                <a:solidFill>
                  <a:srgbClr val="D0DDAD"/>
                </a:solidFill>
                <a:latin typeface="Calibri"/>
                <a:cs typeface="Calibri"/>
              </a:rPr>
              <a:t>Committee</a:t>
            </a:r>
            <a:endParaRPr lang="en-US" sz="2600" b="1" dirty="0" smtClean="0">
              <a:solidFill>
                <a:srgbClr val="D0DDAD"/>
              </a:solidFill>
              <a:latin typeface="Calibri"/>
              <a:cs typeface="Calibri"/>
            </a:endParaRPr>
          </a:p>
          <a:p>
            <a:r>
              <a:rPr lang="en-US" sz="2600" b="1" dirty="0" err="1" smtClean="0">
                <a:solidFill>
                  <a:srgbClr val="D0DDAD"/>
                </a:solidFill>
                <a:latin typeface="Calibri"/>
                <a:cs typeface="Calibri"/>
              </a:rPr>
              <a:t>GeoDeepDive</a:t>
            </a:r>
            <a:r>
              <a:rPr lang="en-US" sz="2600" dirty="0" smtClean="0">
                <a:solidFill>
                  <a:srgbClr val="D0DDAD"/>
                </a:solidFill>
                <a:latin typeface="Calibri"/>
                <a:cs typeface="Calibri"/>
              </a:rPr>
              <a:t>: “dark data” discovery (text, data mining)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5500" y="3644900"/>
            <a:ext cx="12700" cy="127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5500" y="3644900"/>
            <a:ext cx="12700" cy="127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5500" y="3644900"/>
            <a:ext cx="12700" cy="127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5500" y="3644900"/>
            <a:ext cx="12700" cy="12700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381000" y="152400"/>
            <a:ext cx="8458200" cy="762000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Planet Microbe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05200" y="2133600"/>
            <a:ext cx="8386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HOT</a:t>
            </a:r>
            <a:endParaRPr lang="en-US" sz="2800" b="1" dirty="0">
              <a:solidFill>
                <a:schemeClr val="accent5">
                  <a:lumMod val="40000"/>
                  <a:lumOff val="6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76800" y="2133600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BATS</a:t>
            </a:r>
            <a:endParaRPr lang="en-US" sz="2800" b="1" dirty="0">
              <a:solidFill>
                <a:schemeClr val="accent5">
                  <a:lumMod val="40000"/>
                  <a:lumOff val="6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200400" y="2209800"/>
            <a:ext cx="2971800" cy="1828800"/>
          </a:xfrm>
          <a:prstGeom prst="roundRect">
            <a:avLst/>
          </a:prstGeom>
          <a:noFill/>
          <a:ln w="38100" cmpd="sng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752600" y="3472328"/>
            <a:ext cx="6019800" cy="1600200"/>
          </a:xfrm>
          <a:prstGeom prst="roundRect">
            <a:avLst/>
          </a:prstGeom>
          <a:noFill/>
          <a:ln w="38100" cmpd="sng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4400" y="2590800"/>
            <a:ext cx="1295400" cy="13111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2" name="Picture 21" descr="HOT_logo.pdf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5" t="26560" r="11881" b="25556"/>
          <a:stretch/>
        </p:blipFill>
        <p:spPr>
          <a:xfrm>
            <a:off x="3276600" y="2545080"/>
            <a:ext cx="1334426" cy="14173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048000" y="4549308"/>
            <a:ext cx="3248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NSF </a:t>
            </a:r>
            <a:r>
              <a:rPr lang="en-US" sz="2800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Sci</a:t>
            </a:r>
            <a:r>
              <a:rPr lang="en-US" sz="28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 Tech Centers</a:t>
            </a:r>
            <a:endParaRPr lang="en-US" sz="2800" b="1" dirty="0">
              <a:solidFill>
                <a:schemeClr val="accent5">
                  <a:lumMod val="40000"/>
                  <a:lumOff val="6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0" y="1263944"/>
            <a:ext cx="1821180" cy="914400"/>
          </a:xfrm>
          <a:prstGeom prst="roundRect">
            <a:avLst/>
          </a:prstGeom>
          <a:ln>
            <a:solidFill>
              <a:srgbClr val="FF6600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5" name="Picture 24" descr="logo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48826"/>
            <a:ext cx="4102442" cy="914400"/>
          </a:xfrm>
          <a:prstGeom prst="rect">
            <a:avLst/>
          </a:prstGeom>
        </p:spPr>
      </p:pic>
      <p:pic>
        <p:nvPicPr>
          <p:cNvPr id="26" name="Picture 25" descr="nsf1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22" y="54128"/>
            <a:ext cx="1040105" cy="1041061"/>
          </a:xfrm>
          <a:prstGeom prst="rect">
            <a:avLst/>
          </a:prstGeom>
        </p:spPr>
      </p:pic>
      <p:pic>
        <p:nvPicPr>
          <p:cNvPr id="27" name="Picture 26" descr="EC_horizontal.png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843"/>
          <a:stretch/>
        </p:blipFill>
        <p:spPr>
          <a:xfrm>
            <a:off x="-27828" y="5317848"/>
            <a:ext cx="1371600" cy="10957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8" name="Group 27"/>
          <p:cNvGrpSpPr>
            <a:grpSpLocks noChangeAspect="1"/>
          </p:cNvGrpSpPr>
          <p:nvPr/>
        </p:nvGrpSpPr>
        <p:grpSpPr>
          <a:xfrm>
            <a:off x="1320114" y="123326"/>
            <a:ext cx="864972" cy="899571"/>
            <a:chOff x="3581400" y="1905000"/>
            <a:chExt cx="1905000" cy="1981200"/>
          </a:xfrm>
        </p:grpSpPr>
        <p:sp>
          <p:nvSpPr>
            <p:cNvPr id="29" name="Rounded Rectangle 28"/>
            <p:cNvSpPr/>
            <p:nvPr/>
          </p:nvSpPr>
          <p:spPr>
            <a:xfrm>
              <a:off x="3581400" y="1905000"/>
              <a:ext cx="1905000" cy="1981200"/>
            </a:xfrm>
            <a:prstGeom prst="round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 descr="PMlogo_400x400.jpg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00" y="2057400"/>
              <a:ext cx="1701800" cy="1701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3575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0" grpId="0" animBg="1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588" y="4149165"/>
            <a:ext cx="2157626" cy="2051154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 descr="HOT_logo.pdf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865" t="26560" r="11881" b="25556"/>
          <a:stretch/>
        </p:blipFill>
        <p:spPr>
          <a:xfrm>
            <a:off x="2133602" y="2796564"/>
            <a:ext cx="2216190" cy="22580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09601" y="3016743"/>
            <a:ext cx="34934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CTD</a:t>
            </a:r>
          </a:p>
          <a:p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BOTTLE</a:t>
            </a:r>
          </a:p>
          <a:p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N</a:t>
            </a:r>
            <a:r>
              <a:rPr lang="en-US" sz="2400" baseline="-25000" dirty="0" smtClean="0">
                <a:solidFill>
                  <a:srgbClr val="E7EED6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O</a:t>
            </a:r>
          </a:p>
          <a:p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CH</a:t>
            </a:r>
            <a:r>
              <a:rPr lang="en-US" sz="2400" baseline="-25000" dirty="0" smtClean="0">
                <a:solidFill>
                  <a:srgbClr val="E7EED6"/>
                </a:solidFill>
                <a:latin typeface="Calibri"/>
                <a:cs typeface="Calibri"/>
              </a:rPr>
              <a:t>4	</a:t>
            </a:r>
          </a:p>
          <a:p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NUTRIENTS</a:t>
            </a:r>
          </a:p>
          <a:p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PIGMENTS </a:t>
            </a:r>
          </a:p>
          <a:p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MICROBIAL ABUNDANCE</a:t>
            </a:r>
          </a:p>
          <a:p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SEQUENCE RELATED DATA</a:t>
            </a:r>
            <a:endParaRPr lang="en-US" sz="2400" dirty="0">
              <a:solidFill>
                <a:srgbClr val="E7EED6"/>
              </a:solidFill>
              <a:latin typeface="Calibri"/>
              <a:cs typeface="Calibri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676587" y="3076507"/>
            <a:ext cx="39439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rgbClr val="E7EED6"/>
                </a:solidFill>
                <a:latin typeface="Calibri"/>
                <a:cs typeface="Calibri"/>
              </a:rPr>
              <a:t>MICROBIAL </a:t>
            </a:r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ABUNDANCE</a:t>
            </a:r>
            <a:endParaRPr lang="en-US" sz="2400" dirty="0">
              <a:solidFill>
                <a:srgbClr val="E7EED6"/>
              </a:solidFill>
              <a:latin typeface="Calibri"/>
              <a:cs typeface="Calibri"/>
            </a:endParaRPr>
          </a:p>
          <a:p>
            <a:pPr algn="r"/>
            <a:r>
              <a:rPr lang="en-US" sz="2400" dirty="0">
                <a:solidFill>
                  <a:srgbClr val="E7EED6"/>
                </a:solidFill>
                <a:latin typeface="Calibri"/>
                <a:cs typeface="Calibri"/>
              </a:rPr>
              <a:t>CARBONATE PARAMETERS</a:t>
            </a:r>
          </a:p>
          <a:p>
            <a:pPr algn="r"/>
            <a:r>
              <a:rPr lang="en-US" sz="2400" dirty="0">
                <a:solidFill>
                  <a:srgbClr val="E7EED6"/>
                </a:solidFill>
                <a:latin typeface="Calibri"/>
                <a:cs typeface="Calibri"/>
              </a:rPr>
              <a:t>NUTRIENTS</a:t>
            </a:r>
          </a:p>
          <a:p>
            <a:pPr algn="r"/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BOTTLE</a:t>
            </a:r>
          </a:p>
          <a:p>
            <a:pPr algn="r"/>
            <a:r>
              <a:rPr lang="en-US" sz="2400" dirty="0" smtClean="0">
                <a:solidFill>
                  <a:srgbClr val="E7EED6"/>
                </a:solidFill>
                <a:latin typeface="Calibri"/>
                <a:cs typeface="Calibri"/>
              </a:rPr>
              <a:t>CTD</a:t>
            </a:r>
          </a:p>
          <a:p>
            <a:pPr algn="r"/>
            <a:endParaRPr lang="en-US" sz="2400" dirty="0" smtClean="0">
              <a:solidFill>
                <a:srgbClr val="E7EED6"/>
              </a:solidFill>
              <a:latin typeface="Calibri"/>
              <a:cs typeface="Calibri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3454742" y="1794856"/>
            <a:ext cx="2514600" cy="711200"/>
          </a:xfrm>
          <a:prstGeom prst="roundRect">
            <a:avLst/>
          </a:prstGeom>
          <a:noFill/>
          <a:ln w="57150" cmpd="sng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E7EED6"/>
                </a:solidFill>
              </a:rPr>
              <a:t>PHASE ONE</a:t>
            </a:r>
            <a:endParaRPr lang="en-US" sz="2800" b="1" dirty="0">
              <a:solidFill>
                <a:srgbClr val="E7EED6"/>
              </a:solidFill>
            </a:endParaRPr>
          </a:p>
        </p:txBody>
      </p:sp>
      <p:sp>
        <p:nvSpPr>
          <p:cNvPr id="28" name="Left-Right Arrow 27"/>
          <p:cNvSpPr/>
          <p:nvPr/>
        </p:nvSpPr>
        <p:spPr>
          <a:xfrm>
            <a:off x="4876801" y="685800"/>
            <a:ext cx="1447800" cy="381000"/>
          </a:xfrm>
          <a:prstGeom prst="left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1" dirty="0">
              <a:solidFill>
                <a:srgbClr val="F79646"/>
              </a:solidFill>
              <a:latin typeface="Calibri"/>
              <a:cs typeface="Calibri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1" y="457200"/>
            <a:ext cx="1821180" cy="914400"/>
          </a:xfrm>
          <a:prstGeom prst="roundRect">
            <a:avLst/>
          </a:prstGeom>
          <a:ln>
            <a:solidFill>
              <a:srgbClr val="FF6600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1" name="Picture 30" descr="log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457200"/>
            <a:ext cx="4102442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07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28814"/>
            <a:ext cx="8229600" cy="826911"/>
          </a:xfrm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Planet Microbe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4241"/>
            <a:ext cx="9144000" cy="29928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81400" y="4007223"/>
            <a:ext cx="55508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E7EED6"/>
                </a:solidFill>
                <a:latin typeface="Calibri"/>
                <a:cs typeface="Calibri"/>
              </a:rPr>
              <a:t>Core variables: </a:t>
            </a:r>
            <a:r>
              <a:rPr lang="en-US" sz="2800" dirty="0" err="1" smtClean="0">
                <a:solidFill>
                  <a:srgbClr val="E7EED6"/>
                </a:solidFill>
                <a:latin typeface="Calibri"/>
                <a:cs typeface="Calibri"/>
              </a:rPr>
              <a:t>Lat</a:t>
            </a:r>
            <a:r>
              <a:rPr lang="en-US" sz="2800" dirty="0" smtClean="0">
                <a:solidFill>
                  <a:srgbClr val="E7EED6"/>
                </a:solidFill>
                <a:latin typeface="Calibri"/>
                <a:cs typeface="Calibri"/>
              </a:rPr>
              <a:t>, Lon, Time, Depth</a:t>
            </a:r>
          </a:p>
          <a:p>
            <a:endParaRPr lang="en-US" sz="1600" dirty="0">
              <a:solidFill>
                <a:srgbClr val="E7EED6"/>
              </a:solidFill>
              <a:latin typeface="Calibri"/>
              <a:cs typeface="Calibri"/>
            </a:endParaRPr>
          </a:p>
          <a:p>
            <a:r>
              <a:rPr lang="en-US" sz="2800" b="1" dirty="0" smtClean="0">
                <a:solidFill>
                  <a:srgbClr val="E7EED6"/>
                </a:solidFill>
                <a:latin typeface="Calibri"/>
                <a:cs typeface="Calibri"/>
              </a:rPr>
              <a:t>Data types: 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rgbClr val="E7EED6"/>
                </a:solidFill>
                <a:latin typeface="Calibri"/>
                <a:cs typeface="Calibri"/>
              </a:rPr>
              <a:t>Continuous – CTD sensor data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rgbClr val="E7EED6"/>
                </a:solidFill>
                <a:latin typeface="Calibri"/>
                <a:cs typeface="Calibri"/>
              </a:rPr>
              <a:t>Discrete – nutrients, sequence data, etc.</a:t>
            </a:r>
            <a:endParaRPr lang="en-US" sz="2800" dirty="0">
              <a:solidFill>
                <a:srgbClr val="E7EED6"/>
              </a:solidFill>
              <a:latin typeface="Calibri"/>
              <a:cs typeface="Calibri"/>
            </a:endParaRPr>
          </a:p>
        </p:txBody>
      </p:sp>
      <p:pic>
        <p:nvPicPr>
          <p:cNvPr id="8" name="Picture 7" descr="CTD_clemente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87" t="576" r="35574" b="11218"/>
          <a:stretch/>
        </p:blipFill>
        <p:spPr>
          <a:xfrm>
            <a:off x="12752" y="3931023"/>
            <a:ext cx="1667336" cy="2897458"/>
          </a:xfrm>
          <a:prstGeom prst="rect">
            <a:avLst/>
          </a:prstGeom>
        </p:spPr>
      </p:pic>
      <p:pic>
        <p:nvPicPr>
          <p:cNvPr id="9" name="Picture 8" descr="sampling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539" b="15489"/>
          <a:stretch/>
        </p:blipFill>
        <p:spPr>
          <a:xfrm>
            <a:off x="1676400" y="3931023"/>
            <a:ext cx="1732870" cy="2895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3941499"/>
            <a:ext cx="2106706" cy="461665"/>
          </a:xfrm>
          <a:prstGeom prst="rect">
            <a:avLst/>
          </a:prstGeom>
          <a:gradFill flip="none" rotWithShape="1">
            <a:gsLst>
              <a:gs pos="0">
                <a:schemeClr val="dk1">
                  <a:shade val="51000"/>
                  <a:satMod val="130000"/>
                  <a:alpha val="43000"/>
                </a:schemeClr>
              </a:gs>
              <a:gs pos="80000">
                <a:schemeClr val="dk1">
                  <a:shade val="93000"/>
                  <a:satMod val="130000"/>
                  <a:alpha val="43000"/>
                </a:schemeClr>
              </a:gs>
              <a:gs pos="100000">
                <a:schemeClr val="dk1">
                  <a:shade val="94000"/>
                  <a:satMod val="135000"/>
                  <a:alpha val="43000"/>
                </a:schemeClr>
              </a:gs>
            </a:gsLst>
            <a:lin ang="16200000" scaled="0"/>
            <a:tileRect/>
          </a:gra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CTD + ROSETTE</a:t>
            </a:r>
            <a:endParaRPr lang="en-US" sz="2400" b="1" dirty="0">
              <a:solidFill>
                <a:schemeClr val="accent5">
                  <a:lumMod val="20000"/>
                  <a:lumOff val="80000"/>
                </a:schemeClr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9193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Challenges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73124"/>
            <a:ext cx="8416925" cy="522746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CC5439"/>
                </a:solidFill>
              </a:rPr>
              <a:t>Data</a:t>
            </a:r>
          </a:p>
          <a:p>
            <a:pPr lvl="1"/>
            <a:r>
              <a:rPr lang="en-US" dirty="0" smtClean="0"/>
              <a:t>Easy to get, hard to make FAIR 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Infrastructure</a:t>
            </a:r>
          </a:p>
          <a:p>
            <a:pPr lvl="1"/>
            <a:r>
              <a:rPr lang="en-US" dirty="0" smtClean="0"/>
              <a:t>Hard to build, easy to make difficult</a:t>
            </a:r>
          </a:p>
          <a:p>
            <a:r>
              <a:rPr lang="en-US" dirty="0" smtClean="0">
                <a:solidFill>
                  <a:srgbClr val="FFFF00"/>
                </a:solidFill>
              </a:rPr>
              <a:t>Culture</a:t>
            </a:r>
          </a:p>
          <a:p>
            <a:pPr lvl="1"/>
            <a:r>
              <a:rPr lang="en-US" dirty="0" smtClean="0"/>
              <a:t>Hard to manage, harder to change </a:t>
            </a:r>
          </a:p>
          <a:p>
            <a:r>
              <a:rPr lang="en-US" b="1" dirty="0" smtClean="0">
                <a:solidFill>
                  <a:schemeClr val="accent1"/>
                </a:solidFill>
              </a:rPr>
              <a:t>Integrating all three</a:t>
            </a:r>
            <a:r>
              <a:rPr lang="is-IS" b="1" dirty="0" smtClean="0">
                <a:solidFill>
                  <a:schemeClr val="accent1"/>
                </a:solidFill>
              </a:rPr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48B42-B794-3E41-8F66-EFEE1CE3B16C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866" y="584664"/>
            <a:ext cx="2208760" cy="21112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807" y="2887579"/>
            <a:ext cx="2406820" cy="16016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3538" t="10070" r="2952" b="6214"/>
          <a:stretch/>
        </p:blipFill>
        <p:spPr>
          <a:xfrm>
            <a:off x="6338467" y="4636900"/>
            <a:ext cx="2627159" cy="127005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325623" y="5847053"/>
            <a:ext cx="26400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“</a:t>
            </a:r>
            <a:r>
              <a:rPr lang="en-US" b="1" dirty="0"/>
              <a:t>Culture is what happens when you are not there.” – Rex Miller</a:t>
            </a:r>
          </a:p>
        </p:txBody>
      </p:sp>
    </p:spTree>
    <p:extLst>
      <p:ext uri="{BB962C8B-B14F-4D97-AF65-F5344CB8AC3E}">
        <p14:creationId xmlns:p14="http://schemas.microsoft.com/office/powerpoint/2010/main" val="2680567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9080</TotalTime>
  <Words>965</Words>
  <Application>Microsoft Macintosh PowerPoint</Application>
  <PresentationFormat>On-screen Show (4:3)</PresentationFormat>
  <Paragraphs>200</Paragraphs>
  <Slides>21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Twilight</vt:lpstr>
      <vt:lpstr>Data integration and  community engagement</vt:lpstr>
      <vt:lpstr>PowerPoint Presentation</vt:lpstr>
      <vt:lpstr>EarthCube Projects</vt:lpstr>
      <vt:lpstr>PowerPoint Presentation</vt:lpstr>
      <vt:lpstr>PowerPoint Presentation</vt:lpstr>
      <vt:lpstr>PowerPoint Presentation</vt:lpstr>
      <vt:lpstr>PowerPoint Presentation</vt:lpstr>
      <vt:lpstr>Planet Microbe</vt:lpstr>
      <vt:lpstr>Challenges</vt:lpstr>
      <vt:lpstr>Challenges for data integration</vt:lpstr>
      <vt:lpstr>Challenges for cultural integration</vt:lpstr>
      <vt:lpstr>Community Engagement  (in an online data platform world)</vt:lpstr>
      <vt:lpstr>Science community engagement (my $0.02)</vt:lpstr>
      <vt:lpstr>Science community engagement</vt:lpstr>
      <vt:lpstr>Science community engagement</vt:lpstr>
      <vt:lpstr>Science community engagement</vt:lpstr>
      <vt:lpstr>PM: Community engagement</vt:lpstr>
      <vt:lpstr>PM: Community engagement</vt:lpstr>
      <vt:lpstr>PM: Community engagement</vt:lpstr>
      <vt:lpstr>PM: Community engagement</vt:lpstr>
      <vt:lpstr>Mahalo – Qs?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Making science more efficient thru community engagement</dc:title>
  <dc:creator>Elisha M. Wood-Charlson</dc:creator>
  <cp:lastModifiedBy>Elisha M. Wood-Charlson</cp:lastModifiedBy>
  <cp:revision>191</cp:revision>
  <dcterms:created xsi:type="dcterms:W3CDTF">2018-03-16T23:39:26Z</dcterms:created>
  <dcterms:modified xsi:type="dcterms:W3CDTF">2018-05-03T17:37:19Z</dcterms:modified>
</cp:coreProperties>
</file>

<file path=docProps/thumbnail.jpeg>
</file>